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3"/>
  </p:notesMasterIdLst>
  <p:sldIdLst>
    <p:sldId id="256" r:id="rId2"/>
    <p:sldId id="257" r:id="rId3"/>
    <p:sldId id="260" r:id="rId4"/>
    <p:sldId id="274" r:id="rId5"/>
    <p:sldId id="275" r:id="rId6"/>
    <p:sldId id="276" r:id="rId7"/>
    <p:sldId id="278" r:id="rId8"/>
    <p:sldId id="280" r:id="rId9"/>
    <p:sldId id="281" r:id="rId10"/>
    <p:sldId id="282" r:id="rId11"/>
    <p:sldId id="283" r:id="rId12"/>
    <p:sldId id="285" r:id="rId13"/>
    <p:sldId id="287" r:id="rId14"/>
    <p:sldId id="286" r:id="rId15"/>
    <p:sldId id="288" r:id="rId16"/>
    <p:sldId id="291" r:id="rId17"/>
    <p:sldId id="293" r:id="rId18"/>
    <p:sldId id="294" r:id="rId19"/>
    <p:sldId id="292" r:id="rId20"/>
    <p:sldId id="289" r:id="rId21"/>
    <p:sldId id="290" r:id="rId22"/>
    <p:sldId id="295" r:id="rId23"/>
    <p:sldId id="269" r:id="rId24"/>
    <p:sldId id="630" r:id="rId25"/>
    <p:sldId id="632" r:id="rId26"/>
    <p:sldId id="633" r:id="rId27"/>
    <p:sldId id="648" r:id="rId28"/>
    <p:sldId id="649" r:id="rId29"/>
    <p:sldId id="650" r:id="rId30"/>
    <p:sldId id="651" r:id="rId31"/>
    <p:sldId id="655" r:id="rId32"/>
    <p:sldId id="654" r:id="rId33"/>
    <p:sldId id="656" r:id="rId34"/>
    <p:sldId id="653" r:id="rId35"/>
    <p:sldId id="652" r:id="rId36"/>
    <p:sldId id="634" r:id="rId37"/>
    <p:sldId id="631" r:id="rId38"/>
    <p:sldId id="635" r:id="rId39"/>
    <p:sldId id="657" r:id="rId40"/>
    <p:sldId id="658" r:id="rId41"/>
    <p:sldId id="629" r:id="rId42"/>
    <p:sldId id="636" r:id="rId43"/>
    <p:sldId id="641" r:id="rId44"/>
    <p:sldId id="619" r:id="rId45"/>
    <p:sldId id="620" r:id="rId46"/>
    <p:sldId id="621" r:id="rId47"/>
    <p:sldId id="637" r:id="rId48"/>
    <p:sldId id="643" r:id="rId49"/>
    <p:sldId id="660" r:id="rId50"/>
    <p:sldId id="592" r:id="rId51"/>
    <p:sldId id="614" r:id="rId52"/>
    <p:sldId id="616" r:id="rId53"/>
    <p:sldId id="265" r:id="rId54"/>
    <p:sldId id="644" r:id="rId55"/>
    <p:sldId id="264" r:id="rId56"/>
    <p:sldId id="270" r:id="rId57"/>
    <p:sldId id="625" r:id="rId58"/>
    <p:sldId id="622" r:id="rId59"/>
    <p:sldId id="624" r:id="rId60"/>
    <p:sldId id="623" r:id="rId61"/>
    <p:sldId id="626" r:id="rId62"/>
    <p:sldId id="645" r:id="rId63"/>
    <p:sldId id="627" r:id="rId64"/>
    <p:sldId id="271" r:id="rId65"/>
    <p:sldId id="659" r:id="rId66"/>
    <p:sldId id="640" r:id="rId67"/>
    <p:sldId id="647" r:id="rId68"/>
    <p:sldId id="273" r:id="rId69"/>
    <p:sldId id="628" r:id="rId70"/>
    <p:sldId id="272" r:id="rId71"/>
    <p:sldId id="575"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er" id="{9F16DCE7-EC33-482E-B76C-C94CB2211E89}">
          <p14:sldIdLst>
            <p14:sldId id="256"/>
          </p14:sldIdLst>
        </p14:section>
        <p14:section name="Defenses" id="{A8260832-4B60-44B0-ABA3-1822CD5E3714}">
          <p14:sldIdLst>
            <p14:sldId id="257"/>
            <p14:sldId id="260"/>
            <p14:sldId id="274"/>
            <p14:sldId id="275"/>
            <p14:sldId id="276"/>
            <p14:sldId id="278"/>
            <p14:sldId id="280"/>
            <p14:sldId id="281"/>
            <p14:sldId id="282"/>
            <p14:sldId id="283"/>
            <p14:sldId id="285"/>
            <p14:sldId id="287"/>
            <p14:sldId id="286"/>
            <p14:sldId id="288"/>
            <p14:sldId id="291"/>
            <p14:sldId id="293"/>
            <p14:sldId id="294"/>
            <p14:sldId id="292"/>
            <p14:sldId id="289"/>
            <p14:sldId id="290"/>
            <p14:sldId id="295"/>
            <p14:sldId id="269"/>
          </p14:sldIdLst>
        </p14:section>
        <p14:section name="Attacks" id="{574B7991-7A75-49EA-9C8B-E65B1642DB0D}">
          <p14:sldIdLst>
            <p14:sldId id="630"/>
            <p14:sldId id="632"/>
            <p14:sldId id="633"/>
            <p14:sldId id="648"/>
            <p14:sldId id="649"/>
            <p14:sldId id="650"/>
            <p14:sldId id="651"/>
            <p14:sldId id="655"/>
            <p14:sldId id="654"/>
            <p14:sldId id="656"/>
            <p14:sldId id="653"/>
            <p14:sldId id="652"/>
            <p14:sldId id="634"/>
            <p14:sldId id="631"/>
            <p14:sldId id="635"/>
            <p14:sldId id="657"/>
            <p14:sldId id="658"/>
            <p14:sldId id="629"/>
            <p14:sldId id="636"/>
            <p14:sldId id="641"/>
            <p14:sldId id="619"/>
            <p14:sldId id="620"/>
            <p14:sldId id="621"/>
            <p14:sldId id="637"/>
            <p14:sldId id="643"/>
            <p14:sldId id="660"/>
            <p14:sldId id="592"/>
            <p14:sldId id="614"/>
            <p14:sldId id="616"/>
            <p14:sldId id="265"/>
            <p14:sldId id="644"/>
            <p14:sldId id="264"/>
            <p14:sldId id="270"/>
            <p14:sldId id="625"/>
            <p14:sldId id="622"/>
            <p14:sldId id="624"/>
            <p14:sldId id="623"/>
            <p14:sldId id="626"/>
            <p14:sldId id="645"/>
            <p14:sldId id="627"/>
            <p14:sldId id="271"/>
            <p14:sldId id="659"/>
            <p14:sldId id="640"/>
            <p14:sldId id="647"/>
            <p14:sldId id="273"/>
            <p14:sldId id="628"/>
            <p14:sldId id="272"/>
            <p14:sldId id="5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CC66"/>
    <a:srgbClr val="CC99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1" d="100"/>
          <a:sy n="81" d="100"/>
        </p:scale>
        <p:origin x="4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AE8DF-41F7-4053-A0C3-0C8F7563B6F3}" type="datetimeFigureOut">
              <a:rPr lang="en-US" smtClean="0"/>
              <a:t>9/11/2018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86A39-F94E-461F-9993-A69DC66DF443}" type="slidenum">
              <a:rPr lang="en-US" smtClean="0"/>
              <a:t>‹#›</a:t>
            </a:fld>
            <a:endParaRPr lang="en-US"/>
          </a:p>
        </p:txBody>
      </p:sp>
    </p:spTree>
    <p:extLst>
      <p:ext uri="{BB962C8B-B14F-4D97-AF65-F5344CB8AC3E}">
        <p14:creationId xmlns:p14="http://schemas.microsoft.com/office/powerpoint/2010/main" val="256800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Little on classification. Waste your time on How auth works.  Short </a:t>
            </a:r>
            <a:r>
              <a:rPr lang="en-US" dirty="0" err="1"/>
              <a:t>lil</a:t>
            </a:r>
            <a:r>
              <a:rPr lang="en-US" dirty="0"/>
              <a:t> attack.</a:t>
            </a:r>
          </a:p>
        </p:txBody>
      </p:sp>
      <p:sp>
        <p:nvSpPr>
          <p:cNvPr id="4" name="Slide Number Placeholder 3"/>
          <p:cNvSpPr>
            <a:spLocks noGrp="1"/>
          </p:cNvSpPr>
          <p:nvPr>
            <p:ph type="sldNum" sz="quarter" idx="10"/>
          </p:nvPr>
        </p:nvSpPr>
        <p:spPr/>
        <p:txBody>
          <a:bodyPr/>
          <a:lstStyle/>
          <a:p>
            <a:fld id="{51286A39-F94E-461F-9993-A69DC66DF443}" type="slidenum">
              <a:rPr lang="en-US" smtClean="0"/>
              <a:t>1</a:t>
            </a:fld>
            <a:endParaRPr lang="en-US"/>
          </a:p>
        </p:txBody>
      </p:sp>
    </p:spTree>
    <p:extLst>
      <p:ext uri="{BB962C8B-B14F-4D97-AF65-F5344CB8AC3E}">
        <p14:creationId xmlns:p14="http://schemas.microsoft.com/office/powerpoint/2010/main" val="197498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Hackers focus on knowing all the assets</a:t>
            </a:r>
          </a:p>
        </p:txBody>
      </p:sp>
      <p:sp>
        <p:nvSpPr>
          <p:cNvPr id="4" name="Slide Number Placeholder 3"/>
          <p:cNvSpPr>
            <a:spLocks noGrp="1"/>
          </p:cNvSpPr>
          <p:nvPr>
            <p:ph type="sldNum" sz="quarter" idx="10"/>
          </p:nvPr>
        </p:nvSpPr>
        <p:spPr/>
        <p:txBody>
          <a:bodyPr/>
          <a:lstStyle/>
          <a:p>
            <a:fld id="{51286A39-F94E-461F-9993-A69DC66DF443}" type="slidenum">
              <a:rPr lang="en-US" smtClean="0"/>
              <a:t>18</a:t>
            </a:fld>
            <a:endParaRPr lang="en-US"/>
          </a:p>
        </p:txBody>
      </p:sp>
    </p:spTree>
    <p:extLst>
      <p:ext uri="{BB962C8B-B14F-4D97-AF65-F5344CB8AC3E}">
        <p14:creationId xmlns:p14="http://schemas.microsoft.com/office/powerpoint/2010/main" val="3806645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Logon occurs on the system to which a user is gaining access, </a:t>
            </a:r>
          </a:p>
          <a:p>
            <a:r>
              <a:rPr lang="en-US" sz="1200" b="0" i="0" kern="1200" dirty="0">
                <a:solidFill>
                  <a:schemeClr val="tx1"/>
                </a:solidFill>
                <a:effectLst/>
                <a:latin typeface="+mn-lt"/>
                <a:ea typeface="+mn-ea"/>
                <a:cs typeface="+mn-cs"/>
              </a:rPr>
              <a:t>authentication is performed by the computer on which the user's account resides.</a:t>
            </a:r>
            <a:endParaRPr lang="en-US" dirty="0"/>
          </a:p>
        </p:txBody>
      </p:sp>
      <p:sp>
        <p:nvSpPr>
          <p:cNvPr id="4" name="Slide Number Placeholder 3"/>
          <p:cNvSpPr>
            <a:spLocks noGrp="1"/>
          </p:cNvSpPr>
          <p:nvPr>
            <p:ph type="sldNum" sz="quarter" idx="10"/>
          </p:nvPr>
        </p:nvSpPr>
        <p:spPr/>
        <p:txBody>
          <a:bodyPr/>
          <a:lstStyle/>
          <a:p>
            <a:fld id="{51286A39-F94E-461F-9993-A69DC66DF443}" type="slidenum">
              <a:rPr lang="en-US" smtClean="0"/>
              <a:t>41</a:t>
            </a:fld>
            <a:endParaRPr lang="en-US"/>
          </a:p>
        </p:txBody>
      </p:sp>
    </p:spTree>
    <p:extLst>
      <p:ext uri="{BB962C8B-B14F-4D97-AF65-F5344CB8AC3E}">
        <p14:creationId xmlns:p14="http://schemas.microsoft.com/office/powerpoint/2010/main" val="270654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286A39-F94E-461F-9993-A69DC66DF443}" type="slidenum">
              <a:rPr lang="en-US" smtClean="0"/>
              <a:t>43</a:t>
            </a:fld>
            <a:endParaRPr lang="en-US"/>
          </a:p>
        </p:txBody>
      </p:sp>
    </p:spTree>
    <p:extLst>
      <p:ext uri="{BB962C8B-B14F-4D97-AF65-F5344CB8AC3E}">
        <p14:creationId xmlns:p14="http://schemas.microsoft.com/office/powerpoint/2010/main" val="729862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NTLM Auth?</a:t>
            </a:r>
          </a:p>
        </p:txBody>
      </p:sp>
      <p:sp>
        <p:nvSpPr>
          <p:cNvPr id="4" name="Slide Number Placeholder 3"/>
          <p:cNvSpPr>
            <a:spLocks noGrp="1"/>
          </p:cNvSpPr>
          <p:nvPr>
            <p:ph type="sldNum" sz="quarter" idx="10"/>
          </p:nvPr>
        </p:nvSpPr>
        <p:spPr/>
        <p:txBody>
          <a:bodyPr/>
          <a:lstStyle/>
          <a:p>
            <a:fld id="{51286A39-F94E-461F-9993-A69DC66DF443}" type="slidenum">
              <a:rPr lang="en-US" smtClean="0"/>
              <a:t>47</a:t>
            </a:fld>
            <a:endParaRPr lang="en-US"/>
          </a:p>
        </p:txBody>
      </p:sp>
    </p:spTree>
    <p:extLst>
      <p:ext uri="{BB962C8B-B14F-4D97-AF65-F5344CB8AC3E}">
        <p14:creationId xmlns:p14="http://schemas.microsoft.com/office/powerpoint/2010/main" val="3900135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PASS HASHES BECAUSE OF HOW THAT WORKS</a:t>
            </a:r>
          </a:p>
        </p:txBody>
      </p:sp>
      <p:sp>
        <p:nvSpPr>
          <p:cNvPr id="4" name="Slide Number Placeholder 3"/>
          <p:cNvSpPr>
            <a:spLocks noGrp="1"/>
          </p:cNvSpPr>
          <p:nvPr>
            <p:ph type="sldNum" sz="quarter" idx="10"/>
          </p:nvPr>
        </p:nvSpPr>
        <p:spPr/>
        <p:txBody>
          <a:bodyPr/>
          <a:lstStyle/>
          <a:p>
            <a:fld id="{51286A39-F94E-461F-9993-A69DC66DF443}" type="slidenum">
              <a:rPr lang="en-US" smtClean="0"/>
              <a:t>48</a:t>
            </a:fld>
            <a:endParaRPr lang="en-US"/>
          </a:p>
        </p:txBody>
      </p:sp>
    </p:spTree>
    <p:extLst>
      <p:ext uri="{BB962C8B-B14F-4D97-AF65-F5344CB8AC3E}">
        <p14:creationId xmlns:p14="http://schemas.microsoft.com/office/powerpoint/2010/main" val="1977001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hell have I been talking about? Well, a simple attack.</a:t>
            </a:r>
          </a:p>
        </p:txBody>
      </p:sp>
      <p:sp>
        <p:nvSpPr>
          <p:cNvPr id="4" name="Slide Number Placeholder 3"/>
          <p:cNvSpPr>
            <a:spLocks noGrp="1"/>
          </p:cNvSpPr>
          <p:nvPr>
            <p:ph type="sldNum" sz="quarter" idx="10"/>
          </p:nvPr>
        </p:nvSpPr>
        <p:spPr/>
        <p:txBody>
          <a:bodyPr/>
          <a:lstStyle/>
          <a:p>
            <a:fld id="{51286A39-F94E-461F-9993-A69DC66DF443}" type="slidenum">
              <a:rPr lang="en-US" smtClean="0"/>
              <a:t>55</a:t>
            </a:fld>
            <a:endParaRPr lang="en-US"/>
          </a:p>
        </p:txBody>
      </p:sp>
    </p:spTree>
    <p:extLst>
      <p:ext uri="{BB962C8B-B14F-4D97-AF65-F5344CB8AC3E}">
        <p14:creationId xmlns:p14="http://schemas.microsoft.com/office/powerpoint/2010/main" val="1745427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these automated tools to maintain security could end up enabling an attack.</a:t>
            </a:r>
          </a:p>
        </p:txBody>
      </p:sp>
      <p:sp>
        <p:nvSpPr>
          <p:cNvPr id="4" name="Slide Number Placeholder 3"/>
          <p:cNvSpPr>
            <a:spLocks noGrp="1"/>
          </p:cNvSpPr>
          <p:nvPr>
            <p:ph type="sldNum" sz="quarter" idx="10"/>
          </p:nvPr>
        </p:nvSpPr>
        <p:spPr/>
        <p:txBody>
          <a:bodyPr/>
          <a:lstStyle/>
          <a:p>
            <a:fld id="{51286A39-F94E-461F-9993-A69DC66DF443}" type="slidenum">
              <a:rPr lang="en-US" smtClean="0"/>
              <a:t>63</a:t>
            </a:fld>
            <a:endParaRPr lang="en-US"/>
          </a:p>
        </p:txBody>
      </p:sp>
    </p:spTree>
    <p:extLst>
      <p:ext uri="{BB962C8B-B14F-4D97-AF65-F5344CB8AC3E}">
        <p14:creationId xmlns:p14="http://schemas.microsoft.com/office/powerpoint/2010/main" val="141101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Depends on how it works.</a:t>
            </a:r>
          </a:p>
        </p:txBody>
      </p:sp>
      <p:sp>
        <p:nvSpPr>
          <p:cNvPr id="4" name="Slide Number Placeholder 3"/>
          <p:cNvSpPr>
            <a:spLocks noGrp="1"/>
          </p:cNvSpPr>
          <p:nvPr>
            <p:ph type="sldNum" sz="quarter" idx="10"/>
          </p:nvPr>
        </p:nvSpPr>
        <p:spPr/>
        <p:txBody>
          <a:bodyPr/>
          <a:lstStyle/>
          <a:p>
            <a:fld id="{51286A39-F94E-461F-9993-A69DC66DF443}" type="slidenum">
              <a:rPr lang="en-US" smtClean="0"/>
              <a:t>65</a:t>
            </a:fld>
            <a:endParaRPr lang="en-US"/>
          </a:p>
        </p:txBody>
      </p:sp>
    </p:spTree>
    <p:extLst>
      <p:ext uri="{BB962C8B-B14F-4D97-AF65-F5344CB8AC3E}">
        <p14:creationId xmlns:p14="http://schemas.microsoft.com/office/powerpoint/2010/main" val="38463554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9/7/2018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1" y="0"/>
            <a:ext cx="9905998" cy="1478570"/>
          </a:xfrm>
        </p:spPr>
        <p:txBody>
          <a:bodyPr/>
          <a:lstStyle>
            <a:lvl1pPr>
              <a:defRPr>
                <a:solidFill>
                  <a:schemeClr val="bg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1141410" y="1478570"/>
            <a:ext cx="9905999" cy="354171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380719" y="6396524"/>
            <a:ext cx="2743200" cy="365125"/>
          </a:xfrm>
        </p:spPr>
        <p:txBody>
          <a:bodyPr/>
          <a:lstStyle/>
          <a:p>
            <a:fld id="{48A87A34-81AB-432B-8DAE-1953F412C126}" type="datetimeFigureOut">
              <a:rPr lang="en-US" dirty="0"/>
              <a:t>9/7/2018</a:t>
            </a:fld>
            <a:endParaRPr lang="en-US" dirty="0"/>
          </a:p>
        </p:txBody>
      </p:sp>
      <p:sp>
        <p:nvSpPr>
          <p:cNvPr id="5" name="Footer Placeholder 4"/>
          <p:cNvSpPr>
            <a:spLocks noGrp="1"/>
          </p:cNvSpPr>
          <p:nvPr>
            <p:ph type="ftr" sz="quarter" idx="11"/>
          </p:nvPr>
        </p:nvSpPr>
        <p:spPr>
          <a:xfrm>
            <a:off x="1123398" y="6396524"/>
            <a:ext cx="6239309" cy="365125"/>
          </a:xfrm>
        </p:spPr>
        <p:txBody>
          <a:bodyPr/>
          <a:lstStyle>
            <a:lvl1pPr>
              <a:defRPr sz="1600">
                <a:solidFill>
                  <a:schemeClr val="tx2">
                    <a:lumMod val="75000"/>
                  </a:schemeClr>
                </a:solidFill>
              </a:defRPr>
            </a:lvl1pPr>
          </a:lstStyle>
          <a:p>
            <a:r>
              <a:rPr lang="en-US" dirty="0"/>
              <a:t>@</a:t>
            </a:r>
            <a:r>
              <a:rPr lang="en-US" dirty="0" err="1"/>
              <a:t>awsmhacks</a:t>
            </a:r>
            <a:endParaRPr lang="en-US" dirty="0"/>
          </a:p>
        </p:txBody>
      </p:sp>
      <p:sp>
        <p:nvSpPr>
          <p:cNvPr id="6" name="Slide Number Placeholder 5"/>
          <p:cNvSpPr>
            <a:spLocks noGrp="1"/>
          </p:cNvSpPr>
          <p:nvPr>
            <p:ph type="sldNum" sz="quarter" idx="12"/>
          </p:nvPr>
        </p:nvSpPr>
        <p:spPr>
          <a:xfrm>
            <a:off x="10141931" y="6396525"/>
            <a:ext cx="1288068" cy="365125"/>
          </a:xfrm>
        </p:spPr>
        <p:txBody>
          <a:bodyPr/>
          <a:lstStyle>
            <a:lvl1pPr>
              <a:defRPr sz="1200">
                <a:solidFill>
                  <a:schemeClr val="tx2">
                    <a:lumMod val="75000"/>
                  </a:schemeClr>
                </a:solidFill>
              </a:defRPr>
            </a:lvl1pPr>
          </a:lstStyle>
          <a:p>
            <a:r>
              <a:rPr lang="en-US" dirty="0"/>
              <a:t>@AWSMHACKS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9/7/2018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loodHoundAD/" TargetMode="External"/><Relationship Id="rId2" Type="http://schemas.openxmlformats.org/officeDocument/2006/relationships/hyperlink" Target="https://github.com/sense-of-security/ADRecon" TargetMode="External"/><Relationship Id="rId1" Type="http://schemas.openxmlformats.org/officeDocument/2006/relationships/slideLayout" Target="../slideLayouts/slideLayout2.xml"/><Relationship Id="rId4" Type="http://schemas.openxmlformats.org/officeDocument/2006/relationships/hyperlink" Target="https://www.pingcastl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loodHoundAD/" TargetMode="External"/><Relationship Id="rId2" Type="http://schemas.openxmlformats.org/officeDocument/2006/relationships/hyperlink" Target="https://github.com/sense-of-security/ADRecon" TargetMode="External"/><Relationship Id="rId1" Type="http://schemas.openxmlformats.org/officeDocument/2006/relationships/slideLayout" Target="../slideLayouts/slideLayout2.xml"/><Relationship Id="rId6" Type="http://schemas.openxmlformats.org/officeDocument/2006/relationships/hyperlink" Target="https://www.slideshare.net/prashant3535/adrecon-bh-usa-2018-arsenal-and-def-con-26-demo-labs-presentation" TargetMode="External"/><Relationship Id="rId5" Type="http://schemas.openxmlformats.org/officeDocument/2006/relationships/image" Target="../media/image7.png"/><Relationship Id="rId4" Type="http://schemas.openxmlformats.org/officeDocument/2006/relationships/hyperlink" Target="https://www.pingcastle.com/"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loodHoundAD/" TargetMode="External"/><Relationship Id="rId2" Type="http://schemas.openxmlformats.org/officeDocument/2006/relationships/hyperlink" Target="https://github.com/sense-of-security/ADRecon" TargetMode="External"/><Relationship Id="rId1" Type="http://schemas.openxmlformats.org/officeDocument/2006/relationships/slideLayout" Target="../slideLayouts/slideLayout2.xml"/><Relationship Id="rId4" Type="http://schemas.openxmlformats.org/officeDocument/2006/relationships/hyperlink" Target="https://www.pingcastle.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hyperlink" Target="https://pen-testing.sans.org/blog/2013/04/25/smb-relay-demystified-and-ntlmv2-pwnage-with-python"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pen-testing.sans.org/blog/2013/04/25/smb-relay-demystified-and-ntlmv2-pwnage-with-python"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Kevin-Robertson/Inveigh" TargetMode="External"/><Relationship Id="rId2" Type="http://schemas.openxmlformats.org/officeDocument/2006/relationships/hyperlink" Target="https://github.com/lgandx/Responder"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hyperlink" Target="https://blog.rapid7.com/2014/10/14/palo-alto-networks-userid-credential-exposur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hyperlink" Target="https://hdm.io/writing/Mitigating%20Service%20Account%20Credential%20Theft%20on%20Windows.pd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Kevin-Robertson/Conveigh"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hyperlink" Target="https://en.wikipedia.org/wiki/Access_token" TargetMode="External"/><Relationship Id="rId13" Type="http://schemas.openxmlformats.org/officeDocument/2006/relationships/hyperlink" Target="https://byt3bl33d3r.github.io/practical-guide-to-ntlm-relaying-in-2017-aka-getting-a-foothold-in-under-5-minutes.html" TargetMode="External"/><Relationship Id="rId3" Type="http://schemas.openxmlformats.org/officeDocument/2006/relationships/hyperlink" Target="https://www.ultimatewindowssecurity.com/securitylog/book/page.aspx?spid=chapter3" TargetMode="External"/><Relationship Id="rId7" Type="http://schemas.openxmlformats.org/officeDocument/2006/relationships/hyperlink" Target="https://docs.microsoft.com/en-us/windows/desktop/secauthz/access-tokens" TargetMode="External"/><Relationship Id="rId12" Type="http://schemas.openxmlformats.org/officeDocument/2006/relationships/hyperlink" Target="https://www.coalfire.com/The-Coalfire-Blog/August-2018/The-Dangers-Client-Probing-on-Palo-Alto-Firewalls" TargetMode="External"/><Relationship Id="rId2" Type="http://schemas.openxmlformats.org/officeDocument/2006/relationships/hyperlink" Target="https://www.ultimatewindowssecurity.com/securitylog/encyclopedia/event.aspx?eventID=4624" TargetMode="External"/><Relationship Id="rId1" Type="http://schemas.openxmlformats.org/officeDocument/2006/relationships/slideLayout" Target="../slideLayouts/slideLayout2.xml"/><Relationship Id="rId6" Type="http://schemas.openxmlformats.org/officeDocument/2006/relationships/hyperlink" Target="https://digital-forensics.sans.org/blog/2012/03/21/protecting-privileged-domain-accounts-access-tokens" TargetMode="External"/><Relationship Id="rId11" Type="http://schemas.openxmlformats.org/officeDocument/2006/relationships/hyperlink" Target="https://hdm.io/writing/Mitigating%20Service%20Account%20Credential%20Theft%20on%20Windows.pdf" TargetMode="External"/><Relationship Id="rId5" Type="http://schemas.openxmlformats.org/officeDocument/2006/relationships/hyperlink" Target="https://blog.cobaltstrike.com/2015/12/16/windows-access-tokens-and-alternate-credentials/" TargetMode="External"/><Relationship Id="rId10" Type="http://schemas.openxmlformats.org/officeDocument/2006/relationships/hyperlink" Target="http://g-laurent.blogspot.com/2017/03/multirelay-20-runas-pivot-svc-and.html" TargetMode="External"/><Relationship Id="rId4" Type="http://schemas.openxmlformats.org/officeDocument/2006/relationships/hyperlink" Target="https://searchwindowsserver.techtarget.com/news/1214635/Tickets-tokens-and-the-Active-Directory-authentication-process" TargetMode="External"/><Relationship Id="rId9" Type="http://schemas.openxmlformats.org/officeDocument/2006/relationships/hyperlink" Target="https://searchwindowsserver.techtarget.com/news/1217005/SID-filtering-usage-scenarios-and-configuration-for-Active-Directory" TargetMode="Externa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AWSMHACK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2817-786D-455F-8287-A4D8839B9619}"/>
              </a:ext>
            </a:extLst>
          </p:cNvPr>
          <p:cNvSpPr>
            <a:spLocks noGrp="1"/>
          </p:cNvSpPr>
          <p:nvPr>
            <p:ph type="ctrTitle"/>
          </p:nvPr>
        </p:nvSpPr>
        <p:spPr/>
        <p:txBody>
          <a:bodyPr/>
          <a:lstStyle/>
          <a:p>
            <a:r>
              <a:rPr lang="en-US" dirty="0"/>
              <a:t>Classify Me Please</a:t>
            </a:r>
          </a:p>
        </p:txBody>
      </p:sp>
      <p:sp>
        <p:nvSpPr>
          <p:cNvPr id="3" name="Subtitle 2">
            <a:extLst>
              <a:ext uri="{FF2B5EF4-FFF2-40B4-BE49-F238E27FC236}">
                <a16:creationId xmlns:a16="http://schemas.microsoft.com/office/drawing/2014/main" id="{D726851D-24C0-47E9-91F7-CC7AA86DA883}"/>
              </a:ext>
            </a:extLst>
          </p:cNvPr>
          <p:cNvSpPr>
            <a:spLocks noGrp="1"/>
          </p:cNvSpPr>
          <p:nvPr>
            <p:ph type="subTitle" idx="1"/>
          </p:nvPr>
        </p:nvSpPr>
        <p:spPr/>
        <p:txBody>
          <a:bodyPr/>
          <a:lstStyle/>
          <a:p>
            <a:r>
              <a:rPr lang="en-US" dirty="0"/>
              <a:t>Ryan </a:t>
            </a:r>
            <a:r>
              <a:rPr lang="en-US" dirty="0" err="1"/>
              <a:t>preston</a:t>
            </a:r>
            <a:r>
              <a:rPr lang="en-US" dirty="0"/>
              <a:t> - Depth Security</a:t>
            </a:r>
          </a:p>
          <a:p>
            <a:r>
              <a:rPr lang="en-US" dirty="0"/>
              <a:t>@</a:t>
            </a:r>
            <a:r>
              <a:rPr lang="en-US" dirty="0" err="1"/>
              <a:t>awsmHacks</a:t>
            </a:r>
            <a:endParaRPr lang="en-US" dirty="0"/>
          </a:p>
        </p:txBody>
      </p:sp>
    </p:spTree>
    <p:extLst>
      <p:ext uri="{BB962C8B-B14F-4D97-AF65-F5344CB8AC3E}">
        <p14:creationId xmlns:p14="http://schemas.microsoft.com/office/powerpoint/2010/main" val="34200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Active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4" name="Graphic 3" descr="Laptop">
            <a:extLst>
              <a:ext uri="{FF2B5EF4-FFF2-40B4-BE49-F238E27FC236}">
                <a16:creationId xmlns:a16="http://schemas.microsoft.com/office/drawing/2014/main" id="{105EACB2-2EEF-4BB4-93C1-81AA4712D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3" name="Arrow: Down 2">
            <a:extLst>
              <a:ext uri="{FF2B5EF4-FFF2-40B4-BE49-F238E27FC236}">
                <a16:creationId xmlns:a16="http://schemas.microsoft.com/office/drawing/2014/main" id="{225BE789-F688-4665-94B4-F48740F531B6}"/>
              </a:ext>
            </a:extLst>
          </p:cNvPr>
          <p:cNvSpPr/>
          <p:nvPr/>
        </p:nvSpPr>
        <p:spPr>
          <a:xfrm>
            <a:off x="7091185" y="2580081"/>
            <a:ext cx="644708" cy="147856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81ADEE82-60A7-4ADF-A057-08F869BC7120}"/>
              </a:ext>
            </a:extLst>
          </p:cNvPr>
          <p:cNvSpPr/>
          <p:nvPr/>
        </p:nvSpPr>
        <p:spPr>
          <a:xfrm>
            <a:off x="3356790" y="3194108"/>
            <a:ext cx="4344253" cy="115138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If Bad: Stays in DMZ, Restricted/No network access</a:t>
            </a:r>
          </a:p>
        </p:txBody>
      </p:sp>
      <p:sp>
        <p:nvSpPr>
          <p:cNvPr id="5" name="TextBox 4">
            <a:extLst>
              <a:ext uri="{FF2B5EF4-FFF2-40B4-BE49-F238E27FC236}">
                <a16:creationId xmlns:a16="http://schemas.microsoft.com/office/drawing/2014/main" id="{FC1A3FE7-D60C-4245-90D1-0ACD3B7949D3}"/>
              </a:ext>
            </a:extLst>
          </p:cNvPr>
          <p:cNvSpPr txBox="1"/>
          <p:nvPr/>
        </p:nvSpPr>
        <p:spPr>
          <a:xfrm>
            <a:off x="1942673" y="2107726"/>
            <a:ext cx="1711354" cy="3154710"/>
          </a:xfrm>
          <a:prstGeom prst="rect">
            <a:avLst/>
          </a:prstGeom>
          <a:noFill/>
        </p:spPr>
        <p:txBody>
          <a:bodyPr wrap="square" rtlCol="0">
            <a:spAutoFit/>
          </a:bodyPr>
          <a:lstStyle/>
          <a:p>
            <a:r>
              <a:rPr lang="en-US" sz="19900" dirty="0">
                <a:solidFill>
                  <a:srgbClr val="C00000"/>
                </a:solidFill>
              </a:rPr>
              <a:t>X</a:t>
            </a:r>
            <a:endParaRPr lang="en-US" dirty="0">
              <a:solidFill>
                <a:srgbClr val="C00000"/>
              </a:solidFill>
            </a:endParaRPr>
          </a:p>
        </p:txBody>
      </p:sp>
    </p:spTree>
    <p:extLst>
      <p:ext uri="{BB962C8B-B14F-4D97-AF65-F5344CB8AC3E}">
        <p14:creationId xmlns:p14="http://schemas.microsoft.com/office/powerpoint/2010/main" val="214717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Passive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sp>
        <p:nvSpPr>
          <p:cNvPr id="6" name="TextBox 5">
            <a:extLst>
              <a:ext uri="{FF2B5EF4-FFF2-40B4-BE49-F238E27FC236}">
                <a16:creationId xmlns:a16="http://schemas.microsoft.com/office/drawing/2014/main" id="{2BCF8EA4-A2F7-4FBA-B8A3-D9C512338730}"/>
              </a:ext>
            </a:extLst>
          </p:cNvPr>
          <p:cNvSpPr txBox="1"/>
          <p:nvPr/>
        </p:nvSpPr>
        <p:spPr>
          <a:xfrm>
            <a:off x="813316" y="2028616"/>
            <a:ext cx="5662985" cy="4093428"/>
          </a:xfrm>
          <a:prstGeom prst="rect">
            <a:avLst/>
          </a:prstGeom>
          <a:noFill/>
        </p:spPr>
        <p:txBody>
          <a:bodyPr wrap="square" rtlCol="0">
            <a:spAutoFit/>
          </a:bodyPr>
          <a:lstStyle/>
          <a:p>
            <a:r>
              <a:rPr lang="en-US" sz="3200" dirty="0"/>
              <a:t>Products that aim to profile newly joined devices on the network</a:t>
            </a:r>
            <a:r>
              <a:rPr lang="en-US" sz="3200" dirty="0">
                <a:sym typeface="Wingdings" panose="05000000000000000000" pitchFamily="2" charset="2"/>
              </a:rPr>
              <a:t>:</a:t>
            </a:r>
            <a:endParaRPr lang="en-US" sz="3200" dirty="0"/>
          </a:p>
          <a:p>
            <a:pPr marL="285750" indent="-285750">
              <a:buFont typeface="Arial" panose="020B0604020202020204" pitchFamily="34" charset="0"/>
              <a:buChar char="•"/>
            </a:pPr>
            <a:r>
              <a:rPr lang="en-US" sz="2800" dirty="0"/>
              <a:t>Firewalls </a:t>
            </a:r>
          </a:p>
          <a:p>
            <a:pPr marL="285750" indent="-285750">
              <a:buFont typeface="Arial" panose="020B0604020202020204" pitchFamily="34" charset="0"/>
              <a:buChar char="•"/>
            </a:pPr>
            <a:r>
              <a:rPr lang="en-US" sz="2800" dirty="0"/>
              <a:t>“Distributed Firewalls”</a:t>
            </a:r>
          </a:p>
          <a:p>
            <a:pPr marL="285750" indent="-285750">
              <a:buFont typeface="Arial" panose="020B0604020202020204" pitchFamily="34" charset="0"/>
              <a:buChar char="•"/>
            </a:pPr>
            <a:r>
              <a:rPr lang="en-US" sz="2800" dirty="0"/>
              <a:t>IDS</a:t>
            </a:r>
          </a:p>
          <a:p>
            <a:pPr marL="285750" indent="-285750">
              <a:buFont typeface="Arial" panose="020B0604020202020204" pitchFamily="34" charset="0"/>
              <a:buChar char="•"/>
            </a:pPr>
            <a:r>
              <a:rPr lang="en-US" sz="2800" dirty="0"/>
              <a:t>IPS</a:t>
            </a:r>
          </a:p>
          <a:p>
            <a:endParaRPr lang="en-US" sz="2800" dirty="0"/>
          </a:p>
          <a:p>
            <a:r>
              <a:rPr lang="en-US" sz="2800" dirty="0"/>
              <a:t>(Same types of devices)</a:t>
            </a:r>
          </a:p>
          <a:p>
            <a:endParaRPr lang="en-US" sz="2800" dirty="0"/>
          </a:p>
        </p:txBody>
      </p:sp>
    </p:spTree>
    <p:extLst>
      <p:ext uri="{BB962C8B-B14F-4D97-AF65-F5344CB8AC3E}">
        <p14:creationId xmlns:p14="http://schemas.microsoft.com/office/powerpoint/2010/main" val="1020481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Passive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4" name="Graphic 3" descr="Laptop">
            <a:extLst>
              <a:ext uri="{FF2B5EF4-FFF2-40B4-BE49-F238E27FC236}">
                <a16:creationId xmlns:a16="http://schemas.microsoft.com/office/drawing/2014/main" id="{105EACB2-2EEF-4BB4-93C1-81AA4712D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5" name="Arrow: Right 4">
            <a:extLst>
              <a:ext uri="{FF2B5EF4-FFF2-40B4-BE49-F238E27FC236}">
                <a16:creationId xmlns:a16="http://schemas.microsoft.com/office/drawing/2014/main" id="{7EFD7C40-F44B-481F-BB2C-4362699DD371}"/>
              </a:ext>
            </a:extLst>
          </p:cNvPr>
          <p:cNvSpPr/>
          <p:nvPr/>
        </p:nvSpPr>
        <p:spPr>
          <a:xfrm>
            <a:off x="3052224" y="3229034"/>
            <a:ext cx="2694235" cy="103068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Connects</a:t>
            </a:r>
          </a:p>
        </p:txBody>
      </p:sp>
    </p:spTree>
    <p:extLst>
      <p:ext uri="{BB962C8B-B14F-4D97-AF65-F5344CB8AC3E}">
        <p14:creationId xmlns:p14="http://schemas.microsoft.com/office/powerpoint/2010/main" val="1240566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Passive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4" name="Graphic 3" descr="Laptop">
            <a:extLst>
              <a:ext uri="{FF2B5EF4-FFF2-40B4-BE49-F238E27FC236}">
                <a16:creationId xmlns:a16="http://schemas.microsoft.com/office/drawing/2014/main" id="{105EACB2-2EEF-4BB4-93C1-81AA4712D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3" name="Arrow: Down 2">
            <a:extLst>
              <a:ext uri="{FF2B5EF4-FFF2-40B4-BE49-F238E27FC236}">
                <a16:creationId xmlns:a16="http://schemas.microsoft.com/office/drawing/2014/main" id="{225BE789-F688-4665-94B4-F48740F531B6}"/>
              </a:ext>
            </a:extLst>
          </p:cNvPr>
          <p:cNvSpPr/>
          <p:nvPr/>
        </p:nvSpPr>
        <p:spPr>
          <a:xfrm>
            <a:off x="7091185" y="2580081"/>
            <a:ext cx="644708" cy="1478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81ADEE82-60A7-4ADF-A057-08F869BC7120}"/>
              </a:ext>
            </a:extLst>
          </p:cNvPr>
          <p:cNvSpPr/>
          <p:nvPr/>
        </p:nvSpPr>
        <p:spPr>
          <a:xfrm>
            <a:off x="3356790" y="3194108"/>
            <a:ext cx="4344253" cy="1151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Allows network access</a:t>
            </a:r>
          </a:p>
        </p:txBody>
      </p:sp>
    </p:spTree>
    <p:extLst>
      <p:ext uri="{BB962C8B-B14F-4D97-AF65-F5344CB8AC3E}">
        <p14:creationId xmlns:p14="http://schemas.microsoft.com/office/powerpoint/2010/main" val="3808964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Passive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9770" y="672708"/>
            <a:ext cx="6519542" cy="5907300"/>
          </a:xfrm>
          <a:prstGeom prst="rect">
            <a:avLst/>
          </a:prstGeom>
        </p:spPr>
      </p:pic>
      <p:pic>
        <p:nvPicPr>
          <p:cNvPr id="4" name="Graphic 3" descr="Laptop">
            <a:extLst>
              <a:ext uri="{FF2B5EF4-FFF2-40B4-BE49-F238E27FC236}">
                <a16:creationId xmlns:a16="http://schemas.microsoft.com/office/drawing/2014/main" id="{105EACB2-2EEF-4BB4-93C1-81AA4712D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5" name="Arrow: Right 4">
            <a:extLst>
              <a:ext uri="{FF2B5EF4-FFF2-40B4-BE49-F238E27FC236}">
                <a16:creationId xmlns:a16="http://schemas.microsoft.com/office/drawing/2014/main" id="{7EFD7C40-F44B-481F-BB2C-4362699DD371}"/>
              </a:ext>
            </a:extLst>
          </p:cNvPr>
          <p:cNvSpPr/>
          <p:nvPr/>
        </p:nvSpPr>
        <p:spPr>
          <a:xfrm>
            <a:off x="3052224" y="3229034"/>
            <a:ext cx="2694235" cy="1030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Sending Traffic</a:t>
            </a:r>
          </a:p>
        </p:txBody>
      </p:sp>
      <p:sp>
        <p:nvSpPr>
          <p:cNvPr id="6" name="Rectangle 5">
            <a:extLst>
              <a:ext uri="{FF2B5EF4-FFF2-40B4-BE49-F238E27FC236}">
                <a16:creationId xmlns:a16="http://schemas.microsoft.com/office/drawing/2014/main" id="{BB3DED18-9B38-4C8E-9D6F-3C7ED367FB0E}"/>
              </a:ext>
            </a:extLst>
          </p:cNvPr>
          <p:cNvSpPr/>
          <p:nvPr/>
        </p:nvSpPr>
        <p:spPr>
          <a:xfrm>
            <a:off x="7000612" y="3071530"/>
            <a:ext cx="1894756" cy="103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Monitors traffic and attempts to ID devices </a:t>
            </a:r>
          </a:p>
        </p:txBody>
      </p:sp>
    </p:spTree>
    <p:extLst>
      <p:ext uri="{BB962C8B-B14F-4D97-AF65-F5344CB8AC3E}">
        <p14:creationId xmlns:p14="http://schemas.microsoft.com/office/powerpoint/2010/main" val="2317016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Passive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9770" y="672708"/>
            <a:ext cx="6519542" cy="5907300"/>
          </a:xfrm>
          <a:prstGeom prst="rect">
            <a:avLst/>
          </a:prstGeom>
        </p:spPr>
      </p:pic>
      <p:pic>
        <p:nvPicPr>
          <p:cNvPr id="4" name="Graphic 3" descr="Laptop">
            <a:extLst>
              <a:ext uri="{FF2B5EF4-FFF2-40B4-BE49-F238E27FC236}">
                <a16:creationId xmlns:a16="http://schemas.microsoft.com/office/drawing/2014/main" id="{105EACB2-2EEF-4BB4-93C1-81AA4712D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5" name="Arrow: Right 4">
            <a:extLst>
              <a:ext uri="{FF2B5EF4-FFF2-40B4-BE49-F238E27FC236}">
                <a16:creationId xmlns:a16="http://schemas.microsoft.com/office/drawing/2014/main" id="{7EFD7C40-F44B-481F-BB2C-4362699DD371}"/>
              </a:ext>
            </a:extLst>
          </p:cNvPr>
          <p:cNvSpPr/>
          <p:nvPr/>
        </p:nvSpPr>
        <p:spPr>
          <a:xfrm>
            <a:off x="3052224" y="3229034"/>
            <a:ext cx="2694235" cy="10306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Sends ‘malicious’ Traffic</a:t>
            </a:r>
          </a:p>
        </p:txBody>
      </p:sp>
      <p:sp>
        <p:nvSpPr>
          <p:cNvPr id="6" name="Rectangle 5">
            <a:extLst>
              <a:ext uri="{FF2B5EF4-FFF2-40B4-BE49-F238E27FC236}">
                <a16:creationId xmlns:a16="http://schemas.microsoft.com/office/drawing/2014/main" id="{BB3DED18-9B38-4C8E-9D6F-3C7ED367FB0E}"/>
              </a:ext>
            </a:extLst>
          </p:cNvPr>
          <p:cNvSpPr/>
          <p:nvPr/>
        </p:nvSpPr>
        <p:spPr>
          <a:xfrm>
            <a:off x="7000612" y="3071530"/>
            <a:ext cx="1894756" cy="103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Notices ‘malicious’ traffic, segments or kicks off network</a:t>
            </a:r>
          </a:p>
        </p:txBody>
      </p:sp>
      <p:sp>
        <p:nvSpPr>
          <p:cNvPr id="7" name="TextBox 6">
            <a:extLst>
              <a:ext uri="{FF2B5EF4-FFF2-40B4-BE49-F238E27FC236}">
                <a16:creationId xmlns:a16="http://schemas.microsoft.com/office/drawing/2014/main" id="{31A16C22-09FD-4F9A-8076-8D8BE0A3FE70}"/>
              </a:ext>
            </a:extLst>
          </p:cNvPr>
          <p:cNvSpPr txBox="1"/>
          <p:nvPr/>
        </p:nvSpPr>
        <p:spPr>
          <a:xfrm>
            <a:off x="1942673" y="2107726"/>
            <a:ext cx="1711354" cy="3154710"/>
          </a:xfrm>
          <a:prstGeom prst="rect">
            <a:avLst/>
          </a:prstGeom>
          <a:noFill/>
        </p:spPr>
        <p:txBody>
          <a:bodyPr wrap="square" rtlCol="0">
            <a:spAutoFit/>
          </a:bodyPr>
          <a:lstStyle/>
          <a:p>
            <a:r>
              <a:rPr lang="en-US" sz="19900" dirty="0">
                <a:solidFill>
                  <a:srgbClr val="C00000"/>
                </a:solidFill>
              </a:rPr>
              <a:t>X</a:t>
            </a:r>
            <a:endParaRPr lang="en-US" dirty="0">
              <a:solidFill>
                <a:srgbClr val="C00000"/>
              </a:solidFill>
            </a:endParaRPr>
          </a:p>
        </p:txBody>
      </p:sp>
    </p:spTree>
    <p:extLst>
      <p:ext uri="{BB962C8B-B14F-4D97-AF65-F5344CB8AC3E}">
        <p14:creationId xmlns:p14="http://schemas.microsoft.com/office/powerpoint/2010/main" val="1537452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Passive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9770" y="672708"/>
            <a:ext cx="6519542" cy="5907300"/>
          </a:xfrm>
          <a:prstGeom prst="rect">
            <a:avLst/>
          </a:prstGeom>
        </p:spPr>
      </p:pic>
      <p:pic>
        <p:nvPicPr>
          <p:cNvPr id="4" name="Graphic 3" descr="Laptop">
            <a:extLst>
              <a:ext uri="{FF2B5EF4-FFF2-40B4-BE49-F238E27FC236}">
                <a16:creationId xmlns:a16="http://schemas.microsoft.com/office/drawing/2014/main" id="{105EACB2-2EEF-4BB4-93C1-81AA4712D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5" name="Arrow: Left 4">
            <a:extLst>
              <a:ext uri="{FF2B5EF4-FFF2-40B4-BE49-F238E27FC236}">
                <a16:creationId xmlns:a16="http://schemas.microsoft.com/office/drawing/2014/main" id="{7EFD7C40-F44B-481F-BB2C-4362699DD371}"/>
              </a:ext>
            </a:extLst>
          </p:cNvPr>
          <p:cNvSpPr/>
          <p:nvPr/>
        </p:nvSpPr>
        <p:spPr>
          <a:xfrm>
            <a:off x="3052224" y="3229034"/>
            <a:ext cx="2694235" cy="1030687"/>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Attempt to pull sensitive data</a:t>
            </a:r>
          </a:p>
        </p:txBody>
      </p:sp>
      <p:sp>
        <p:nvSpPr>
          <p:cNvPr id="6" name="Rectangle 5">
            <a:extLst>
              <a:ext uri="{FF2B5EF4-FFF2-40B4-BE49-F238E27FC236}">
                <a16:creationId xmlns:a16="http://schemas.microsoft.com/office/drawing/2014/main" id="{BB3DED18-9B38-4C8E-9D6F-3C7ED367FB0E}"/>
              </a:ext>
            </a:extLst>
          </p:cNvPr>
          <p:cNvSpPr/>
          <p:nvPr/>
        </p:nvSpPr>
        <p:spPr>
          <a:xfrm>
            <a:off x="7000612" y="3071530"/>
            <a:ext cx="1894756" cy="103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Notices CC data exiting the network</a:t>
            </a:r>
          </a:p>
        </p:txBody>
      </p:sp>
      <p:sp>
        <p:nvSpPr>
          <p:cNvPr id="7" name="TextBox 6">
            <a:extLst>
              <a:ext uri="{FF2B5EF4-FFF2-40B4-BE49-F238E27FC236}">
                <a16:creationId xmlns:a16="http://schemas.microsoft.com/office/drawing/2014/main" id="{31A16C22-09FD-4F9A-8076-8D8BE0A3FE70}"/>
              </a:ext>
            </a:extLst>
          </p:cNvPr>
          <p:cNvSpPr txBox="1"/>
          <p:nvPr/>
        </p:nvSpPr>
        <p:spPr>
          <a:xfrm>
            <a:off x="1942673" y="2107726"/>
            <a:ext cx="1711354" cy="3154710"/>
          </a:xfrm>
          <a:prstGeom prst="rect">
            <a:avLst/>
          </a:prstGeom>
          <a:noFill/>
        </p:spPr>
        <p:txBody>
          <a:bodyPr wrap="square" rtlCol="0">
            <a:spAutoFit/>
          </a:bodyPr>
          <a:lstStyle/>
          <a:p>
            <a:r>
              <a:rPr lang="en-US" sz="19900" dirty="0">
                <a:solidFill>
                  <a:srgbClr val="C00000"/>
                </a:solidFill>
              </a:rPr>
              <a:t>X</a:t>
            </a:r>
            <a:endParaRPr lang="en-US" dirty="0">
              <a:solidFill>
                <a:srgbClr val="C00000"/>
              </a:solidFill>
            </a:endParaRPr>
          </a:p>
        </p:txBody>
      </p:sp>
    </p:spTree>
    <p:extLst>
      <p:ext uri="{BB962C8B-B14F-4D97-AF65-F5344CB8AC3E}">
        <p14:creationId xmlns:p14="http://schemas.microsoft.com/office/powerpoint/2010/main" val="486191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127E-65AE-479B-98F4-3F17281D764C}"/>
              </a:ext>
            </a:extLst>
          </p:cNvPr>
          <p:cNvSpPr>
            <a:spLocks noGrp="1"/>
          </p:cNvSpPr>
          <p:nvPr>
            <p:ph type="title"/>
          </p:nvPr>
        </p:nvSpPr>
        <p:spPr/>
        <p:txBody>
          <a:bodyPr/>
          <a:lstStyle/>
          <a:p>
            <a:r>
              <a:rPr lang="en-US" dirty="0"/>
              <a:t>Attackers Mindset</a:t>
            </a:r>
          </a:p>
        </p:txBody>
      </p:sp>
      <p:sp>
        <p:nvSpPr>
          <p:cNvPr id="3" name="Content Placeholder 2">
            <a:extLst>
              <a:ext uri="{FF2B5EF4-FFF2-40B4-BE49-F238E27FC236}">
                <a16:creationId xmlns:a16="http://schemas.microsoft.com/office/drawing/2014/main" id="{A0DDCFAF-A89D-41CB-9BC1-2D0EB4583ACE}"/>
              </a:ext>
            </a:extLst>
          </p:cNvPr>
          <p:cNvSpPr>
            <a:spLocks noGrp="1"/>
          </p:cNvSpPr>
          <p:nvPr>
            <p:ph idx="1"/>
          </p:nvPr>
        </p:nvSpPr>
        <p:spPr>
          <a:xfrm>
            <a:off x="989962" y="2083621"/>
            <a:ext cx="10710625" cy="3328322"/>
          </a:xfrm>
        </p:spPr>
        <p:txBody>
          <a:bodyPr>
            <a:normAutofit fontScale="92500"/>
          </a:bodyPr>
          <a:lstStyle/>
          <a:p>
            <a:r>
              <a:rPr lang="en-US" sz="3600" dirty="0"/>
              <a:t>Attacking a network:</a:t>
            </a:r>
          </a:p>
          <a:p>
            <a:pPr lvl="1"/>
            <a:r>
              <a:rPr lang="en-US" sz="3200" dirty="0"/>
              <a:t>1</a:t>
            </a:r>
            <a:r>
              <a:rPr lang="en-US" sz="3200" baseline="30000" dirty="0"/>
              <a:t>st</a:t>
            </a:r>
            <a:r>
              <a:rPr lang="en-US" sz="3200" dirty="0"/>
              <a:t> Enumerate the external network</a:t>
            </a:r>
          </a:p>
          <a:p>
            <a:pPr lvl="1"/>
            <a:r>
              <a:rPr lang="en-US" sz="3200" dirty="0"/>
              <a:t>2</a:t>
            </a:r>
            <a:r>
              <a:rPr lang="en-US" sz="3200" baseline="30000" dirty="0"/>
              <a:t>nd</a:t>
            </a:r>
            <a:r>
              <a:rPr lang="en-US" sz="3200" dirty="0"/>
              <a:t> Break in</a:t>
            </a:r>
          </a:p>
          <a:p>
            <a:pPr lvl="1"/>
            <a:r>
              <a:rPr lang="en-US" sz="3200" dirty="0"/>
              <a:t>3</a:t>
            </a:r>
            <a:r>
              <a:rPr lang="en-US" sz="3200" baseline="30000" dirty="0"/>
              <a:t>rd</a:t>
            </a:r>
            <a:r>
              <a:rPr lang="en-US" sz="3200" dirty="0"/>
              <a:t> Enumerate the internal network</a:t>
            </a:r>
          </a:p>
          <a:p>
            <a:pPr lvl="1"/>
            <a:r>
              <a:rPr lang="en-US" sz="3200" dirty="0"/>
              <a:t>4</a:t>
            </a:r>
            <a:r>
              <a:rPr lang="en-US" sz="3200" baseline="30000" dirty="0"/>
              <a:t>th</a:t>
            </a:r>
            <a:r>
              <a:rPr lang="en-US" sz="3200" dirty="0"/>
              <a:t> Move around network to access </a:t>
            </a:r>
            <a:r>
              <a:rPr lang="en-US" sz="3200" dirty="0" err="1"/>
              <a:t>moar</a:t>
            </a:r>
            <a:r>
              <a:rPr lang="en-US" sz="3200" dirty="0"/>
              <a:t> data/creds/privileges</a:t>
            </a:r>
          </a:p>
        </p:txBody>
      </p:sp>
    </p:spTree>
    <p:extLst>
      <p:ext uri="{BB962C8B-B14F-4D97-AF65-F5344CB8AC3E}">
        <p14:creationId xmlns:p14="http://schemas.microsoft.com/office/powerpoint/2010/main" val="3448190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127E-65AE-479B-98F4-3F17281D764C}"/>
              </a:ext>
            </a:extLst>
          </p:cNvPr>
          <p:cNvSpPr>
            <a:spLocks noGrp="1"/>
          </p:cNvSpPr>
          <p:nvPr>
            <p:ph type="title"/>
          </p:nvPr>
        </p:nvSpPr>
        <p:spPr/>
        <p:txBody>
          <a:bodyPr/>
          <a:lstStyle/>
          <a:p>
            <a:r>
              <a:rPr lang="en-US" dirty="0"/>
              <a:t>Attackers Mindset</a:t>
            </a:r>
          </a:p>
        </p:txBody>
      </p:sp>
      <p:sp>
        <p:nvSpPr>
          <p:cNvPr id="3" name="Content Placeholder 2">
            <a:extLst>
              <a:ext uri="{FF2B5EF4-FFF2-40B4-BE49-F238E27FC236}">
                <a16:creationId xmlns:a16="http://schemas.microsoft.com/office/drawing/2014/main" id="{A0DDCFAF-A89D-41CB-9BC1-2D0EB4583ACE}"/>
              </a:ext>
            </a:extLst>
          </p:cNvPr>
          <p:cNvSpPr>
            <a:spLocks noGrp="1"/>
          </p:cNvSpPr>
          <p:nvPr>
            <p:ph idx="1"/>
          </p:nvPr>
        </p:nvSpPr>
        <p:spPr>
          <a:xfrm>
            <a:off x="989963" y="2083621"/>
            <a:ext cx="10645310" cy="3328322"/>
          </a:xfrm>
        </p:spPr>
        <p:txBody>
          <a:bodyPr>
            <a:normAutofit fontScale="92500"/>
          </a:bodyPr>
          <a:lstStyle/>
          <a:p>
            <a:r>
              <a:rPr lang="en-US" sz="3600" dirty="0"/>
              <a:t>Attacking a network:</a:t>
            </a:r>
          </a:p>
          <a:p>
            <a:pPr lvl="1"/>
            <a:r>
              <a:rPr lang="en-US" sz="3200" dirty="0"/>
              <a:t>1</a:t>
            </a:r>
            <a:r>
              <a:rPr lang="en-US" sz="3200" baseline="30000" dirty="0"/>
              <a:t>st</a:t>
            </a:r>
            <a:r>
              <a:rPr lang="en-US" sz="3200" dirty="0"/>
              <a:t> </a:t>
            </a:r>
            <a:r>
              <a:rPr lang="en-US" sz="3200" dirty="0">
                <a:solidFill>
                  <a:schemeClr val="accent3"/>
                </a:solidFill>
              </a:rPr>
              <a:t>Enumerate</a:t>
            </a:r>
            <a:r>
              <a:rPr lang="en-US" sz="3200" dirty="0"/>
              <a:t> the external network</a:t>
            </a:r>
          </a:p>
          <a:p>
            <a:pPr lvl="1"/>
            <a:r>
              <a:rPr lang="en-US" sz="3200" dirty="0"/>
              <a:t>2</a:t>
            </a:r>
            <a:r>
              <a:rPr lang="en-US" sz="3200" baseline="30000" dirty="0"/>
              <a:t>nd</a:t>
            </a:r>
            <a:r>
              <a:rPr lang="en-US" sz="3200" dirty="0"/>
              <a:t> Break in</a:t>
            </a:r>
          </a:p>
          <a:p>
            <a:pPr lvl="1"/>
            <a:r>
              <a:rPr lang="en-US" sz="3200" dirty="0"/>
              <a:t>3</a:t>
            </a:r>
            <a:r>
              <a:rPr lang="en-US" sz="3200" baseline="30000" dirty="0"/>
              <a:t>rd</a:t>
            </a:r>
            <a:r>
              <a:rPr lang="en-US" sz="3200" dirty="0"/>
              <a:t> </a:t>
            </a:r>
            <a:r>
              <a:rPr lang="en-US" sz="3200" dirty="0">
                <a:solidFill>
                  <a:schemeClr val="accent3"/>
                </a:solidFill>
              </a:rPr>
              <a:t>Enumerate</a:t>
            </a:r>
            <a:r>
              <a:rPr lang="en-US" sz="3200" dirty="0"/>
              <a:t> the internal network</a:t>
            </a:r>
          </a:p>
          <a:p>
            <a:pPr lvl="1"/>
            <a:r>
              <a:rPr lang="en-US" sz="3200" dirty="0"/>
              <a:t>4</a:t>
            </a:r>
            <a:r>
              <a:rPr lang="en-US" sz="3200" baseline="30000" dirty="0"/>
              <a:t>th</a:t>
            </a:r>
            <a:r>
              <a:rPr lang="en-US" sz="3200" dirty="0"/>
              <a:t> Move around network to access </a:t>
            </a:r>
            <a:r>
              <a:rPr lang="en-US" sz="3200" dirty="0" err="1"/>
              <a:t>moar</a:t>
            </a:r>
            <a:r>
              <a:rPr lang="en-US" sz="3200" dirty="0"/>
              <a:t> data/creds/privileges</a:t>
            </a:r>
          </a:p>
        </p:txBody>
      </p:sp>
    </p:spTree>
    <p:extLst>
      <p:ext uri="{BB962C8B-B14F-4D97-AF65-F5344CB8AC3E}">
        <p14:creationId xmlns:p14="http://schemas.microsoft.com/office/powerpoint/2010/main" val="483940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127E-65AE-479B-98F4-3F17281D764C}"/>
              </a:ext>
            </a:extLst>
          </p:cNvPr>
          <p:cNvSpPr>
            <a:spLocks noGrp="1"/>
          </p:cNvSpPr>
          <p:nvPr>
            <p:ph type="title"/>
          </p:nvPr>
        </p:nvSpPr>
        <p:spPr/>
        <p:txBody>
          <a:bodyPr/>
          <a:lstStyle/>
          <a:p>
            <a:r>
              <a:rPr lang="en-US" dirty="0" err="1"/>
              <a:t>Enum</a:t>
            </a:r>
            <a:r>
              <a:rPr lang="en-US" dirty="0"/>
              <a:t> </a:t>
            </a:r>
            <a:r>
              <a:rPr lang="en-US" dirty="0" err="1"/>
              <a:t>yo</a:t>
            </a:r>
            <a:r>
              <a:rPr lang="en-US" dirty="0"/>
              <a:t> self</a:t>
            </a:r>
          </a:p>
        </p:txBody>
      </p:sp>
      <p:sp>
        <p:nvSpPr>
          <p:cNvPr id="3" name="Content Placeholder 2">
            <a:extLst>
              <a:ext uri="{FF2B5EF4-FFF2-40B4-BE49-F238E27FC236}">
                <a16:creationId xmlns:a16="http://schemas.microsoft.com/office/drawing/2014/main" id="{A0DDCFAF-A89D-41CB-9BC1-2D0EB4583ACE}"/>
              </a:ext>
            </a:extLst>
          </p:cNvPr>
          <p:cNvSpPr>
            <a:spLocks noGrp="1"/>
          </p:cNvSpPr>
          <p:nvPr>
            <p:ph idx="1"/>
          </p:nvPr>
        </p:nvSpPr>
        <p:spPr>
          <a:xfrm>
            <a:off x="1141411" y="1945101"/>
            <a:ext cx="7339859" cy="3328322"/>
          </a:xfrm>
        </p:spPr>
        <p:txBody>
          <a:bodyPr>
            <a:normAutofit lnSpcReduction="10000"/>
          </a:bodyPr>
          <a:lstStyle/>
          <a:p>
            <a:r>
              <a:rPr lang="en-US" dirty="0" err="1"/>
              <a:t>SenseOfSecurity</a:t>
            </a:r>
            <a:r>
              <a:rPr lang="en-US" dirty="0"/>
              <a:t> ~ </a:t>
            </a:r>
            <a:r>
              <a:rPr lang="en-US" dirty="0" err="1"/>
              <a:t>ADRecon</a:t>
            </a:r>
            <a:r>
              <a:rPr lang="en-US" dirty="0"/>
              <a:t> </a:t>
            </a:r>
          </a:p>
          <a:p>
            <a:pPr lvl="1"/>
            <a:r>
              <a:rPr lang="en-US" dirty="0">
                <a:hlinkClick r:id="rId2"/>
              </a:rPr>
              <a:t>https://github.com/sense-of-security/ADRecon</a:t>
            </a:r>
            <a:r>
              <a:rPr lang="en-US" dirty="0"/>
              <a:t>   </a:t>
            </a:r>
          </a:p>
          <a:p>
            <a:r>
              <a:rPr lang="en-US" dirty="0"/>
              <a:t>Bloodhound</a:t>
            </a:r>
          </a:p>
          <a:p>
            <a:pPr lvl="1"/>
            <a:r>
              <a:rPr lang="en-US" dirty="0">
                <a:hlinkClick r:id="rId3"/>
              </a:rPr>
              <a:t>https://github.com/BloodHoundAD/</a:t>
            </a:r>
            <a:r>
              <a:rPr lang="en-US" dirty="0"/>
              <a:t> </a:t>
            </a:r>
          </a:p>
          <a:p>
            <a:r>
              <a:rPr lang="en-US" dirty="0" err="1"/>
              <a:t>PingCastle</a:t>
            </a:r>
            <a:endParaRPr lang="en-US" dirty="0"/>
          </a:p>
          <a:p>
            <a:pPr lvl="1"/>
            <a:r>
              <a:rPr lang="en-US" dirty="0">
                <a:hlinkClick r:id="rId4"/>
              </a:rPr>
              <a:t>https://www.pingcastle.com/</a:t>
            </a:r>
            <a:r>
              <a:rPr lang="en-US" dirty="0"/>
              <a:t> </a:t>
            </a:r>
          </a:p>
          <a:p>
            <a:r>
              <a:rPr lang="en-US" dirty="0" err="1"/>
              <a:t>nmap</a:t>
            </a:r>
            <a:r>
              <a:rPr lang="en-US" dirty="0"/>
              <a:t>/</a:t>
            </a:r>
            <a:r>
              <a:rPr lang="en-US" dirty="0" err="1"/>
              <a:t>masscan</a:t>
            </a:r>
            <a:endParaRPr lang="en-US" dirty="0"/>
          </a:p>
        </p:txBody>
      </p:sp>
    </p:spTree>
    <p:extLst>
      <p:ext uri="{BB962C8B-B14F-4D97-AF65-F5344CB8AC3E}">
        <p14:creationId xmlns:p14="http://schemas.microsoft.com/office/powerpoint/2010/main" val="1309857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E82A-50FB-4F39-99FA-4475CB63B023}"/>
              </a:ext>
            </a:extLst>
          </p:cNvPr>
          <p:cNvSpPr>
            <a:spLocks noGrp="1"/>
          </p:cNvSpPr>
          <p:nvPr>
            <p:ph type="title"/>
          </p:nvPr>
        </p:nvSpPr>
        <p:spPr>
          <a:xfrm>
            <a:off x="1141413" y="0"/>
            <a:ext cx="9905998" cy="1478570"/>
          </a:xfrm>
        </p:spPr>
        <p:txBody>
          <a:bodyPr/>
          <a:lstStyle/>
          <a:p>
            <a:r>
              <a:rPr lang="en-US" dirty="0"/>
              <a:t>What are you protecting?</a:t>
            </a:r>
          </a:p>
        </p:txBody>
      </p:sp>
      <p:sp>
        <p:nvSpPr>
          <p:cNvPr id="3" name="Content Placeholder 2">
            <a:extLst>
              <a:ext uri="{FF2B5EF4-FFF2-40B4-BE49-F238E27FC236}">
                <a16:creationId xmlns:a16="http://schemas.microsoft.com/office/drawing/2014/main" id="{309C167F-F09E-4977-8222-F0450D133C9D}"/>
              </a:ext>
            </a:extLst>
          </p:cNvPr>
          <p:cNvSpPr>
            <a:spLocks noGrp="1"/>
          </p:cNvSpPr>
          <p:nvPr>
            <p:ph idx="1"/>
          </p:nvPr>
        </p:nvSpPr>
        <p:spPr>
          <a:xfrm>
            <a:off x="1074301" y="1612794"/>
            <a:ext cx="9905999" cy="4863507"/>
          </a:xfrm>
        </p:spPr>
        <p:txBody>
          <a:bodyPr>
            <a:normAutofit/>
          </a:bodyPr>
          <a:lstStyle/>
          <a:p>
            <a:r>
              <a:rPr lang="en-US" dirty="0"/>
              <a:t>Can you provide a list of your company’s assets?</a:t>
            </a:r>
          </a:p>
          <a:p>
            <a:r>
              <a:rPr lang="en-US" dirty="0"/>
              <a:t>Did you count the VM clusters, Cloud Resources, *nix Machine?</a:t>
            </a:r>
          </a:p>
          <a:p>
            <a:pPr marL="0" indent="0">
              <a:buNone/>
            </a:pPr>
            <a:endParaRPr lang="en-US" dirty="0"/>
          </a:p>
          <a:p>
            <a:pPr marL="0" indent="0">
              <a:buNone/>
            </a:pPr>
            <a:r>
              <a:rPr lang="en-US" b="1" dirty="0">
                <a:solidFill>
                  <a:schemeClr val="bg2">
                    <a:lumMod val="75000"/>
                  </a:schemeClr>
                </a:solidFill>
              </a:rPr>
              <a:t>How about if I asked:</a:t>
            </a:r>
          </a:p>
          <a:p>
            <a:pPr lvl="1"/>
            <a:r>
              <a:rPr lang="en-US" sz="2400" dirty="0"/>
              <a:t>What’s currently facing the internet?</a:t>
            </a:r>
          </a:p>
          <a:p>
            <a:pPr lvl="1"/>
            <a:r>
              <a:rPr lang="en-US" sz="2400" dirty="0"/>
              <a:t>How many total systems do you have?</a:t>
            </a:r>
          </a:p>
          <a:p>
            <a:pPr lvl="1"/>
            <a:r>
              <a:rPr lang="en-US" sz="2400" dirty="0"/>
              <a:t>Where is your data?</a:t>
            </a:r>
          </a:p>
          <a:p>
            <a:pPr lvl="1"/>
            <a:r>
              <a:rPr lang="en-US" sz="2400" dirty="0"/>
              <a:t>How many vendors do you have?</a:t>
            </a:r>
          </a:p>
          <a:p>
            <a:pPr lvl="1"/>
            <a:r>
              <a:rPr lang="en-US" sz="2400" dirty="0"/>
              <a:t>Which vendors have what kind of your data</a:t>
            </a:r>
          </a:p>
        </p:txBody>
      </p:sp>
    </p:spTree>
    <p:extLst>
      <p:ext uri="{BB962C8B-B14F-4D97-AF65-F5344CB8AC3E}">
        <p14:creationId xmlns:p14="http://schemas.microsoft.com/office/powerpoint/2010/main" val="3636582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127E-65AE-479B-98F4-3F17281D764C}"/>
              </a:ext>
            </a:extLst>
          </p:cNvPr>
          <p:cNvSpPr>
            <a:spLocks noGrp="1"/>
          </p:cNvSpPr>
          <p:nvPr>
            <p:ph type="title"/>
          </p:nvPr>
        </p:nvSpPr>
        <p:spPr/>
        <p:txBody>
          <a:bodyPr/>
          <a:lstStyle/>
          <a:p>
            <a:r>
              <a:rPr lang="en-US" dirty="0" err="1"/>
              <a:t>Enum</a:t>
            </a:r>
            <a:r>
              <a:rPr lang="en-US" dirty="0"/>
              <a:t> </a:t>
            </a:r>
            <a:r>
              <a:rPr lang="en-US" dirty="0" err="1"/>
              <a:t>yo</a:t>
            </a:r>
            <a:r>
              <a:rPr lang="en-US" dirty="0"/>
              <a:t> self</a:t>
            </a:r>
          </a:p>
        </p:txBody>
      </p:sp>
      <p:sp>
        <p:nvSpPr>
          <p:cNvPr id="3" name="Content Placeholder 2">
            <a:extLst>
              <a:ext uri="{FF2B5EF4-FFF2-40B4-BE49-F238E27FC236}">
                <a16:creationId xmlns:a16="http://schemas.microsoft.com/office/drawing/2014/main" id="{A0DDCFAF-A89D-41CB-9BC1-2D0EB4583ACE}"/>
              </a:ext>
            </a:extLst>
          </p:cNvPr>
          <p:cNvSpPr>
            <a:spLocks noGrp="1"/>
          </p:cNvSpPr>
          <p:nvPr>
            <p:ph idx="1"/>
          </p:nvPr>
        </p:nvSpPr>
        <p:spPr>
          <a:xfrm>
            <a:off x="998797" y="1478570"/>
            <a:ext cx="7339859" cy="3328322"/>
          </a:xfrm>
        </p:spPr>
        <p:txBody>
          <a:bodyPr>
            <a:normAutofit lnSpcReduction="10000"/>
          </a:bodyPr>
          <a:lstStyle/>
          <a:p>
            <a:r>
              <a:rPr lang="en-US" dirty="0" err="1"/>
              <a:t>SenseOfSecurity</a:t>
            </a:r>
            <a:r>
              <a:rPr lang="en-US" dirty="0"/>
              <a:t> ~ </a:t>
            </a:r>
            <a:r>
              <a:rPr lang="en-US" dirty="0" err="1"/>
              <a:t>ADRecon</a:t>
            </a:r>
            <a:r>
              <a:rPr lang="en-US" dirty="0"/>
              <a:t> </a:t>
            </a:r>
          </a:p>
          <a:p>
            <a:pPr lvl="1"/>
            <a:r>
              <a:rPr lang="en-US" dirty="0">
                <a:hlinkClick r:id="rId2"/>
              </a:rPr>
              <a:t>https://github.com/sense-of-security/ADRecon</a:t>
            </a:r>
            <a:r>
              <a:rPr lang="en-US" dirty="0"/>
              <a:t>   </a:t>
            </a:r>
          </a:p>
          <a:p>
            <a:r>
              <a:rPr lang="en-US" dirty="0"/>
              <a:t>Bloodhound</a:t>
            </a:r>
          </a:p>
          <a:p>
            <a:pPr lvl="1"/>
            <a:r>
              <a:rPr lang="en-US" dirty="0">
                <a:hlinkClick r:id="rId3"/>
              </a:rPr>
              <a:t>https://github.com/BloodHoundAD/</a:t>
            </a:r>
            <a:r>
              <a:rPr lang="en-US" dirty="0"/>
              <a:t> </a:t>
            </a:r>
          </a:p>
          <a:p>
            <a:r>
              <a:rPr lang="en-US" dirty="0" err="1"/>
              <a:t>PingCastle</a:t>
            </a:r>
            <a:endParaRPr lang="en-US" dirty="0"/>
          </a:p>
          <a:p>
            <a:pPr lvl="1"/>
            <a:r>
              <a:rPr lang="en-US" dirty="0">
                <a:hlinkClick r:id="rId4"/>
              </a:rPr>
              <a:t>https://www.pingcastle.com/</a:t>
            </a:r>
            <a:r>
              <a:rPr lang="en-US" dirty="0"/>
              <a:t> </a:t>
            </a:r>
          </a:p>
          <a:p>
            <a:r>
              <a:rPr lang="en-US" dirty="0" err="1"/>
              <a:t>nmap</a:t>
            </a:r>
            <a:r>
              <a:rPr lang="en-US" dirty="0"/>
              <a:t>/</a:t>
            </a:r>
            <a:r>
              <a:rPr lang="en-US" dirty="0" err="1"/>
              <a:t>masscan</a:t>
            </a:r>
            <a:endParaRPr lang="en-US" dirty="0"/>
          </a:p>
        </p:txBody>
      </p:sp>
      <p:pic>
        <p:nvPicPr>
          <p:cNvPr id="4" name="Picture 3">
            <a:extLst>
              <a:ext uri="{FF2B5EF4-FFF2-40B4-BE49-F238E27FC236}">
                <a16:creationId xmlns:a16="http://schemas.microsoft.com/office/drawing/2014/main" id="{2F06E9BE-8238-4AAE-AA1C-726949054E82}"/>
              </a:ext>
            </a:extLst>
          </p:cNvPr>
          <p:cNvPicPr>
            <a:picLocks noChangeAspect="1"/>
          </p:cNvPicPr>
          <p:nvPr/>
        </p:nvPicPr>
        <p:blipFill>
          <a:blip r:embed="rId5"/>
          <a:stretch>
            <a:fillRect/>
          </a:stretch>
        </p:blipFill>
        <p:spPr>
          <a:xfrm>
            <a:off x="333162" y="1017447"/>
            <a:ext cx="11264420" cy="5495320"/>
          </a:xfrm>
          <a:prstGeom prst="rect">
            <a:avLst/>
          </a:prstGeom>
        </p:spPr>
      </p:pic>
      <p:sp>
        <p:nvSpPr>
          <p:cNvPr id="5" name="TextBox 4">
            <a:extLst>
              <a:ext uri="{FF2B5EF4-FFF2-40B4-BE49-F238E27FC236}">
                <a16:creationId xmlns:a16="http://schemas.microsoft.com/office/drawing/2014/main" id="{43C74C49-DE99-47D3-AE02-EC8AECBEAA65}"/>
              </a:ext>
            </a:extLst>
          </p:cNvPr>
          <p:cNvSpPr txBox="1"/>
          <p:nvPr/>
        </p:nvSpPr>
        <p:spPr>
          <a:xfrm>
            <a:off x="2621867" y="6519446"/>
            <a:ext cx="9570133" cy="338554"/>
          </a:xfrm>
          <a:prstGeom prst="rect">
            <a:avLst/>
          </a:prstGeom>
          <a:noFill/>
        </p:spPr>
        <p:txBody>
          <a:bodyPr wrap="square" rtlCol="0">
            <a:spAutoFit/>
          </a:bodyPr>
          <a:lstStyle/>
          <a:p>
            <a:r>
              <a:rPr lang="en-US" sz="1600" dirty="0">
                <a:hlinkClick r:id="rId6"/>
              </a:rPr>
              <a:t>https://www.slideshare.net/prashant3535/adrecon-bh-usa-2018-arsenal-and-def-con-26-demo-labs-presentation</a:t>
            </a:r>
            <a:r>
              <a:rPr lang="en-US" sz="1600" dirty="0"/>
              <a:t> </a:t>
            </a:r>
          </a:p>
        </p:txBody>
      </p:sp>
    </p:spTree>
    <p:extLst>
      <p:ext uri="{BB962C8B-B14F-4D97-AF65-F5344CB8AC3E}">
        <p14:creationId xmlns:p14="http://schemas.microsoft.com/office/powerpoint/2010/main" val="3711782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ngcastle">
            <a:hlinkClick r:id="" action="ppaction://media"/>
            <a:extLst>
              <a:ext uri="{FF2B5EF4-FFF2-40B4-BE49-F238E27FC236}">
                <a16:creationId xmlns:a16="http://schemas.microsoft.com/office/drawing/2014/main" id="{E193FB0A-653D-4E47-ACFF-FFDF72EABA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68961" y="0"/>
            <a:ext cx="9227977" cy="6596743"/>
          </a:xfrm>
          <a:prstGeom prst="rect">
            <a:avLst/>
          </a:prstGeom>
        </p:spPr>
      </p:pic>
    </p:spTree>
    <p:extLst>
      <p:ext uri="{BB962C8B-B14F-4D97-AF65-F5344CB8AC3E}">
        <p14:creationId xmlns:p14="http://schemas.microsoft.com/office/powerpoint/2010/main" val="226173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127E-65AE-479B-98F4-3F17281D764C}"/>
              </a:ext>
            </a:extLst>
          </p:cNvPr>
          <p:cNvSpPr>
            <a:spLocks noGrp="1"/>
          </p:cNvSpPr>
          <p:nvPr>
            <p:ph type="title"/>
          </p:nvPr>
        </p:nvSpPr>
        <p:spPr/>
        <p:txBody>
          <a:bodyPr/>
          <a:lstStyle/>
          <a:p>
            <a:r>
              <a:rPr lang="en-US" dirty="0" err="1"/>
              <a:t>Enum</a:t>
            </a:r>
            <a:r>
              <a:rPr lang="en-US" dirty="0"/>
              <a:t> </a:t>
            </a:r>
            <a:r>
              <a:rPr lang="en-US" dirty="0" err="1"/>
              <a:t>yo</a:t>
            </a:r>
            <a:r>
              <a:rPr lang="en-US" dirty="0"/>
              <a:t> self</a:t>
            </a:r>
          </a:p>
        </p:txBody>
      </p:sp>
      <p:sp>
        <p:nvSpPr>
          <p:cNvPr id="3" name="Content Placeholder 2">
            <a:extLst>
              <a:ext uri="{FF2B5EF4-FFF2-40B4-BE49-F238E27FC236}">
                <a16:creationId xmlns:a16="http://schemas.microsoft.com/office/drawing/2014/main" id="{A0DDCFAF-A89D-41CB-9BC1-2D0EB4583ACE}"/>
              </a:ext>
            </a:extLst>
          </p:cNvPr>
          <p:cNvSpPr>
            <a:spLocks noGrp="1"/>
          </p:cNvSpPr>
          <p:nvPr>
            <p:ph idx="1"/>
          </p:nvPr>
        </p:nvSpPr>
        <p:spPr>
          <a:xfrm>
            <a:off x="998797" y="1478570"/>
            <a:ext cx="7339859" cy="3328322"/>
          </a:xfrm>
        </p:spPr>
        <p:txBody>
          <a:bodyPr>
            <a:normAutofit lnSpcReduction="10000"/>
          </a:bodyPr>
          <a:lstStyle/>
          <a:p>
            <a:r>
              <a:rPr lang="en-US" dirty="0" err="1"/>
              <a:t>SenseOfSecurity</a:t>
            </a:r>
            <a:r>
              <a:rPr lang="en-US" dirty="0"/>
              <a:t> ~ </a:t>
            </a:r>
            <a:r>
              <a:rPr lang="en-US" dirty="0" err="1"/>
              <a:t>ADRecon</a:t>
            </a:r>
            <a:r>
              <a:rPr lang="en-US" dirty="0"/>
              <a:t> </a:t>
            </a:r>
          </a:p>
          <a:p>
            <a:pPr lvl="1"/>
            <a:r>
              <a:rPr lang="en-US" dirty="0">
                <a:hlinkClick r:id="rId2"/>
              </a:rPr>
              <a:t>https://github.com/sense-of-security/ADRecon</a:t>
            </a:r>
            <a:r>
              <a:rPr lang="en-US" dirty="0"/>
              <a:t>   </a:t>
            </a:r>
          </a:p>
          <a:p>
            <a:r>
              <a:rPr lang="en-US" dirty="0"/>
              <a:t>Bloodhound</a:t>
            </a:r>
          </a:p>
          <a:p>
            <a:pPr lvl="1"/>
            <a:r>
              <a:rPr lang="en-US" dirty="0">
                <a:hlinkClick r:id="rId3"/>
              </a:rPr>
              <a:t>https://github.com/BloodHoundAD/</a:t>
            </a:r>
            <a:r>
              <a:rPr lang="en-US" dirty="0"/>
              <a:t> </a:t>
            </a:r>
          </a:p>
          <a:p>
            <a:r>
              <a:rPr lang="en-US" dirty="0" err="1"/>
              <a:t>PingCastle</a:t>
            </a:r>
            <a:endParaRPr lang="en-US" dirty="0"/>
          </a:p>
          <a:p>
            <a:pPr lvl="1"/>
            <a:r>
              <a:rPr lang="en-US" dirty="0">
                <a:hlinkClick r:id="rId4"/>
              </a:rPr>
              <a:t>https://www.pingcastle.com/</a:t>
            </a:r>
            <a:r>
              <a:rPr lang="en-US" dirty="0"/>
              <a:t> </a:t>
            </a:r>
          </a:p>
          <a:p>
            <a:r>
              <a:rPr lang="en-US" dirty="0" err="1"/>
              <a:t>nmap</a:t>
            </a:r>
            <a:r>
              <a:rPr lang="en-US" dirty="0"/>
              <a:t>/</a:t>
            </a:r>
            <a:r>
              <a:rPr lang="en-US" dirty="0" err="1"/>
              <a:t>masscan</a:t>
            </a:r>
            <a:endParaRPr lang="en-US" dirty="0"/>
          </a:p>
        </p:txBody>
      </p:sp>
    </p:spTree>
    <p:extLst>
      <p:ext uri="{BB962C8B-B14F-4D97-AF65-F5344CB8AC3E}">
        <p14:creationId xmlns:p14="http://schemas.microsoft.com/office/powerpoint/2010/main" val="1596421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CF49-2ACB-4751-9187-6B1ED8D07FE0}"/>
              </a:ext>
            </a:extLst>
          </p:cNvPr>
          <p:cNvSpPr>
            <a:spLocks noGrp="1"/>
          </p:cNvSpPr>
          <p:nvPr>
            <p:ph type="title"/>
          </p:nvPr>
        </p:nvSpPr>
        <p:spPr/>
        <p:txBody>
          <a:bodyPr/>
          <a:lstStyle/>
          <a:p>
            <a:r>
              <a:rPr lang="en-US" dirty="0"/>
              <a:t>Have a list and check it twice</a:t>
            </a:r>
          </a:p>
        </p:txBody>
      </p:sp>
      <p:sp>
        <p:nvSpPr>
          <p:cNvPr id="3" name="Content Placeholder 2">
            <a:extLst>
              <a:ext uri="{FF2B5EF4-FFF2-40B4-BE49-F238E27FC236}">
                <a16:creationId xmlns:a16="http://schemas.microsoft.com/office/drawing/2014/main" id="{4569937B-1EEC-4843-9C7F-C034D4722A6A}"/>
              </a:ext>
            </a:extLst>
          </p:cNvPr>
          <p:cNvSpPr>
            <a:spLocks noGrp="1"/>
          </p:cNvSpPr>
          <p:nvPr>
            <p:ph idx="1"/>
          </p:nvPr>
        </p:nvSpPr>
        <p:spPr>
          <a:xfrm>
            <a:off x="1141411" y="1478570"/>
            <a:ext cx="9905998" cy="4828924"/>
          </a:xfrm>
        </p:spPr>
        <p:txBody>
          <a:bodyPr>
            <a:normAutofit/>
          </a:bodyPr>
          <a:lstStyle/>
          <a:p>
            <a:pPr marL="0" indent="0">
              <a:buNone/>
            </a:pPr>
            <a:r>
              <a:rPr lang="en-US" dirty="0"/>
              <a:t>Why would merely having a list help with security?</a:t>
            </a:r>
          </a:p>
          <a:p>
            <a:r>
              <a:rPr lang="en-US" dirty="0"/>
              <a:t>Take the pressure off the firewalls/AV by knowing your network</a:t>
            </a:r>
          </a:p>
          <a:p>
            <a:r>
              <a:rPr lang="en-US" dirty="0"/>
              <a:t>Struts 2018</a:t>
            </a:r>
          </a:p>
          <a:p>
            <a:pPr marL="0" indent="0">
              <a:buNone/>
            </a:pPr>
            <a:endParaRPr lang="en-US" dirty="0"/>
          </a:p>
          <a:p>
            <a:pPr marL="0" indent="0">
              <a:buNone/>
            </a:pPr>
            <a:r>
              <a:rPr lang="en-US" dirty="0"/>
              <a:t>Wouldn’t it be nice….</a:t>
            </a:r>
          </a:p>
          <a:p>
            <a:r>
              <a:rPr lang="en-US" dirty="0"/>
              <a:t>In case of a compromise, we have an easy list of potentially vulnerable machines to investigate.</a:t>
            </a:r>
          </a:p>
          <a:p>
            <a:r>
              <a:rPr lang="en-US" dirty="0"/>
              <a:t>You spent how much on security products this year? But cant get a list of devices? It would take just one person.</a:t>
            </a:r>
          </a:p>
        </p:txBody>
      </p:sp>
    </p:spTree>
    <p:extLst>
      <p:ext uri="{BB962C8B-B14F-4D97-AF65-F5344CB8AC3E}">
        <p14:creationId xmlns:p14="http://schemas.microsoft.com/office/powerpoint/2010/main" val="768448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413FCA-D9C8-4A3C-9917-A63BA94278E5}"/>
              </a:ext>
            </a:extLst>
          </p:cNvPr>
          <p:cNvSpPr txBox="1"/>
          <p:nvPr/>
        </p:nvSpPr>
        <p:spPr>
          <a:xfrm>
            <a:off x="5821066" y="6550223"/>
            <a:ext cx="6370934" cy="307777"/>
          </a:xfrm>
          <a:prstGeom prst="rect">
            <a:avLst/>
          </a:prstGeom>
          <a:noFill/>
        </p:spPr>
        <p:txBody>
          <a:bodyPr wrap="square" rtlCol="0">
            <a:spAutoFit/>
          </a:bodyPr>
          <a:lstStyle/>
          <a:p>
            <a:r>
              <a:rPr lang="en-US" sz="1400" dirty="0"/>
              <a:t>https://www.ultimatewindowssecurity.com/securitylog/book/page.aspx?spid=chapter4</a:t>
            </a:r>
          </a:p>
        </p:txBody>
      </p:sp>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NTLM Authentication</a:t>
            </a:r>
          </a:p>
        </p:txBody>
      </p:sp>
      <p:pic>
        <p:nvPicPr>
          <p:cNvPr id="9" name="Picture 8">
            <a:extLst>
              <a:ext uri="{FF2B5EF4-FFF2-40B4-BE49-F238E27FC236}">
                <a16:creationId xmlns:a16="http://schemas.microsoft.com/office/drawing/2014/main" id="{6898DD1D-6965-40BC-A66C-7501C2D7D831}"/>
              </a:ext>
            </a:extLst>
          </p:cNvPr>
          <p:cNvPicPr>
            <a:picLocks noChangeAspect="1"/>
          </p:cNvPicPr>
          <p:nvPr/>
        </p:nvPicPr>
        <p:blipFill>
          <a:blip r:embed="rId2"/>
          <a:stretch>
            <a:fillRect/>
          </a:stretch>
        </p:blipFill>
        <p:spPr>
          <a:xfrm>
            <a:off x="4636145" y="892667"/>
            <a:ext cx="7224422" cy="5570906"/>
          </a:xfrm>
          <a:prstGeom prst="rect">
            <a:avLst/>
          </a:prstGeom>
        </p:spPr>
      </p:pic>
      <p:sp>
        <p:nvSpPr>
          <p:cNvPr id="10" name="TextBox 9">
            <a:extLst>
              <a:ext uri="{FF2B5EF4-FFF2-40B4-BE49-F238E27FC236}">
                <a16:creationId xmlns:a16="http://schemas.microsoft.com/office/drawing/2014/main" id="{EF1139FE-0E85-4967-A495-F86596F10C88}"/>
              </a:ext>
            </a:extLst>
          </p:cNvPr>
          <p:cNvSpPr txBox="1"/>
          <p:nvPr/>
        </p:nvSpPr>
        <p:spPr>
          <a:xfrm>
            <a:off x="685663" y="1997838"/>
            <a:ext cx="3867675" cy="2862322"/>
          </a:xfrm>
          <a:prstGeom prst="rect">
            <a:avLst/>
          </a:prstGeom>
          <a:noFill/>
        </p:spPr>
        <p:txBody>
          <a:bodyPr wrap="square" rtlCol="0">
            <a:spAutoFit/>
          </a:bodyPr>
          <a:lstStyle/>
          <a:p>
            <a:pPr marL="342900" indent="-342900">
              <a:buAutoNum type="arabicParenR"/>
            </a:pPr>
            <a:r>
              <a:rPr lang="en-US" dirty="0"/>
              <a:t>Computer makes an authentication request</a:t>
            </a:r>
          </a:p>
          <a:p>
            <a:pPr marL="342900" indent="-342900">
              <a:buAutoNum type="arabicParenR"/>
            </a:pPr>
            <a:endParaRPr lang="en-US" dirty="0"/>
          </a:p>
          <a:p>
            <a:r>
              <a:rPr lang="en-US" dirty="0"/>
              <a:t>2) DC answers with a challenge</a:t>
            </a:r>
          </a:p>
          <a:p>
            <a:endParaRPr lang="en-US" dirty="0"/>
          </a:p>
          <a:p>
            <a:r>
              <a:rPr lang="en-US" dirty="0"/>
              <a:t>3) Computer responds with challenge encrypted using password hash</a:t>
            </a:r>
          </a:p>
          <a:p>
            <a:endParaRPr lang="en-US" dirty="0"/>
          </a:p>
          <a:p>
            <a:r>
              <a:rPr lang="en-US" dirty="0"/>
              <a:t>4) DC checks if challenge response matches what it expects</a:t>
            </a:r>
          </a:p>
        </p:txBody>
      </p:sp>
    </p:spTree>
    <p:extLst>
      <p:ext uri="{BB962C8B-B14F-4D97-AF65-F5344CB8AC3E}">
        <p14:creationId xmlns:p14="http://schemas.microsoft.com/office/powerpoint/2010/main" val="950597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KERBEROS Authentication</a:t>
            </a:r>
          </a:p>
        </p:txBody>
      </p:sp>
      <p:sp>
        <p:nvSpPr>
          <p:cNvPr id="10" name="TextBox 9">
            <a:extLst>
              <a:ext uri="{FF2B5EF4-FFF2-40B4-BE49-F238E27FC236}">
                <a16:creationId xmlns:a16="http://schemas.microsoft.com/office/drawing/2014/main" id="{EF1139FE-0E85-4967-A495-F86596F10C88}"/>
              </a:ext>
            </a:extLst>
          </p:cNvPr>
          <p:cNvSpPr txBox="1"/>
          <p:nvPr/>
        </p:nvSpPr>
        <p:spPr>
          <a:xfrm>
            <a:off x="1141411" y="1443841"/>
            <a:ext cx="5744811" cy="4524315"/>
          </a:xfrm>
          <a:prstGeom prst="rect">
            <a:avLst/>
          </a:prstGeom>
          <a:noFill/>
        </p:spPr>
        <p:txBody>
          <a:bodyPr wrap="square" rtlCol="0">
            <a:spAutoFit/>
          </a:bodyPr>
          <a:lstStyle/>
          <a:p>
            <a:r>
              <a:rPr lang="en-US" dirty="0"/>
              <a:t>Make’s use of tickets</a:t>
            </a:r>
          </a:p>
          <a:p>
            <a:r>
              <a:rPr lang="en-US" dirty="0"/>
              <a:t>Tickets are session specific data values</a:t>
            </a:r>
          </a:p>
          <a:p>
            <a:endParaRPr lang="en-US" dirty="0"/>
          </a:p>
          <a:p>
            <a:r>
              <a:rPr lang="en-US" dirty="0"/>
              <a:t>2 Kinds:</a:t>
            </a:r>
          </a:p>
          <a:p>
            <a:r>
              <a:rPr lang="en-US" dirty="0"/>
              <a:t>	Authentication Tickets aka Ticket-Granting Tickets</a:t>
            </a:r>
          </a:p>
          <a:p>
            <a:r>
              <a:rPr lang="en-US" dirty="0"/>
              <a:t>	Service Tickets</a:t>
            </a:r>
          </a:p>
          <a:p>
            <a:endParaRPr lang="en-US" dirty="0"/>
          </a:p>
          <a:p>
            <a:r>
              <a:rPr lang="en-US" dirty="0"/>
              <a:t>When first authenticating, the DC sends back the auth ticket and a session key that’s encrypted with the clients personal key(password). </a:t>
            </a:r>
          </a:p>
          <a:p>
            <a:endParaRPr lang="en-US" dirty="0"/>
          </a:p>
          <a:p>
            <a:r>
              <a:rPr lang="en-US" dirty="0"/>
              <a:t>The Client uses the personal key to decrypt the session key.</a:t>
            </a:r>
          </a:p>
          <a:p>
            <a:r>
              <a:rPr lang="en-US" dirty="0"/>
              <a:t> </a:t>
            </a:r>
          </a:p>
          <a:p>
            <a:r>
              <a:rPr lang="en-US" dirty="0"/>
              <a:t>Auth tickets are used to ask for Service Tickets</a:t>
            </a:r>
          </a:p>
          <a:p>
            <a:endParaRPr lang="en-US" dirty="0"/>
          </a:p>
          <a:p>
            <a:endParaRPr lang="en-US" dirty="0"/>
          </a:p>
        </p:txBody>
      </p:sp>
      <p:pic>
        <p:nvPicPr>
          <p:cNvPr id="3" name="Picture 2">
            <a:extLst>
              <a:ext uri="{FF2B5EF4-FFF2-40B4-BE49-F238E27FC236}">
                <a16:creationId xmlns:a16="http://schemas.microsoft.com/office/drawing/2014/main" id="{479AA730-EFB0-42B9-9F81-7D1C4442C35A}"/>
              </a:ext>
            </a:extLst>
          </p:cNvPr>
          <p:cNvPicPr>
            <a:picLocks noChangeAspect="1"/>
          </p:cNvPicPr>
          <p:nvPr/>
        </p:nvPicPr>
        <p:blipFill>
          <a:blip r:embed="rId2"/>
          <a:stretch>
            <a:fillRect/>
          </a:stretch>
        </p:blipFill>
        <p:spPr>
          <a:xfrm>
            <a:off x="7039619" y="3200857"/>
            <a:ext cx="5152381" cy="3657143"/>
          </a:xfrm>
          <a:prstGeom prst="rect">
            <a:avLst/>
          </a:prstGeom>
        </p:spPr>
      </p:pic>
      <p:pic>
        <p:nvPicPr>
          <p:cNvPr id="34818" name="Picture 2" descr="Image result for kerberos dog">
            <a:extLst>
              <a:ext uri="{FF2B5EF4-FFF2-40B4-BE49-F238E27FC236}">
                <a16:creationId xmlns:a16="http://schemas.microsoft.com/office/drawing/2014/main" id="{8047113B-E202-40DC-A463-C06A9928A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8637" y="-1"/>
            <a:ext cx="2183363" cy="218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409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KERBEROS Authentication</a:t>
            </a:r>
          </a:p>
        </p:txBody>
      </p:sp>
      <p:sp>
        <p:nvSpPr>
          <p:cNvPr id="10" name="TextBox 9">
            <a:extLst>
              <a:ext uri="{FF2B5EF4-FFF2-40B4-BE49-F238E27FC236}">
                <a16:creationId xmlns:a16="http://schemas.microsoft.com/office/drawing/2014/main" id="{EF1139FE-0E85-4967-A495-F86596F10C88}"/>
              </a:ext>
            </a:extLst>
          </p:cNvPr>
          <p:cNvSpPr txBox="1"/>
          <p:nvPr/>
        </p:nvSpPr>
        <p:spPr>
          <a:xfrm>
            <a:off x="754420" y="1267146"/>
            <a:ext cx="6435011" cy="4801314"/>
          </a:xfrm>
          <a:prstGeom prst="rect">
            <a:avLst/>
          </a:prstGeom>
          <a:noFill/>
        </p:spPr>
        <p:txBody>
          <a:bodyPr wrap="square" rtlCol="0">
            <a:spAutoFit/>
          </a:bodyPr>
          <a:lstStyle/>
          <a:p>
            <a:pPr marL="342900" indent="-342900">
              <a:buAutoNum type="arabicParenR"/>
            </a:pPr>
            <a:r>
              <a:rPr lang="en-US" dirty="0">
                <a:solidFill>
                  <a:schemeClr val="bg2"/>
                </a:solidFill>
              </a:rPr>
              <a:t>Fred enters his credentials into </a:t>
            </a:r>
            <a:r>
              <a:rPr lang="en-US" dirty="0" err="1">
                <a:solidFill>
                  <a:schemeClr val="bg2"/>
                </a:solidFill>
              </a:rPr>
              <a:t>fred</a:t>
            </a:r>
            <a:r>
              <a:rPr lang="en-US" dirty="0">
                <a:solidFill>
                  <a:schemeClr val="bg2"/>
                </a:solidFill>
              </a:rPr>
              <a:t>-pc</a:t>
            </a:r>
          </a:p>
          <a:p>
            <a:pPr marL="342900" indent="-342900">
              <a:buAutoNum type="arabicParenR"/>
            </a:pPr>
            <a:r>
              <a:rPr lang="en-US" dirty="0"/>
              <a:t>Fred’s PC makes an authentication request</a:t>
            </a:r>
          </a:p>
          <a:p>
            <a:pPr marL="342900" indent="-342900">
              <a:buAutoNum type="arabicParenR"/>
            </a:pPr>
            <a:r>
              <a:rPr lang="en-US" dirty="0"/>
              <a:t>KDC answers with a challenge</a:t>
            </a:r>
          </a:p>
          <a:p>
            <a:pPr marL="342900" indent="-342900">
              <a:buAutoNum type="arabicParenR"/>
            </a:pPr>
            <a:r>
              <a:rPr lang="en-US" dirty="0"/>
              <a:t>Computer responds with challenge encrypted using a hash of </a:t>
            </a:r>
            <a:r>
              <a:rPr lang="en-US" dirty="0" err="1"/>
              <a:t>Freds</a:t>
            </a:r>
            <a:r>
              <a:rPr lang="en-US" dirty="0"/>
              <a:t> password.</a:t>
            </a:r>
          </a:p>
          <a:p>
            <a:pPr marL="342900" indent="-342900">
              <a:buAutoNum type="arabicParenR"/>
            </a:pPr>
            <a:r>
              <a:rPr lang="en-US" dirty="0"/>
              <a:t>KDC checks if challenge response matches what it expects</a:t>
            </a:r>
          </a:p>
          <a:p>
            <a:pPr marL="342900" indent="-342900">
              <a:buAutoNum type="arabicParenR"/>
            </a:pPr>
            <a:r>
              <a:rPr lang="en-US" dirty="0"/>
              <a:t>If its good, provides a TGT to Fred-PC</a:t>
            </a:r>
          </a:p>
          <a:p>
            <a:pPr marL="342900" indent="-342900">
              <a:buAutoNum type="arabicParenR"/>
            </a:pPr>
            <a:r>
              <a:rPr lang="en-US" dirty="0"/>
              <a:t>Fred-PC now needs to obtain a Service Ticket for itself.</a:t>
            </a:r>
          </a:p>
          <a:p>
            <a:pPr lvl="1"/>
            <a:r>
              <a:rPr lang="en-US" dirty="0"/>
              <a:t>---A Service ticket authenticates Fred to Fred-PC and lets him logon</a:t>
            </a:r>
          </a:p>
          <a:p>
            <a:pPr marL="342900" indent="-342900">
              <a:buFontTx/>
              <a:buAutoNum type="arabicParenR"/>
            </a:pPr>
            <a:r>
              <a:rPr lang="en-US" dirty="0"/>
              <a:t>If Fred has drives mapped, Fred-PC request more Service Tickets (using the TGT)</a:t>
            </a:r>
          </a:p>
          <a:p>
            <a:endParaRPr lang="en-US" dirty="0"/>
          </a:p>
          <a:p>
            <a:endParaRPr lang="en-US" dirty="0"/>
          </a:p>
          <a:p>
            <a:r>
              <a:rPr lang="en-US" dirty="0"/>
              <a:t> A logon process collects identification and authentication information and then uses Local Security Authority services to log on users.</a:t>
            </a:r>
          </a:p>
        </p:txBody>
      </p:sp>
      <p:pic>
        <p:nvPicPr>
          <p:cNvPr id="4" name="Graphic 3" descr="Computer">
            <a:extLst>
              <a:ext uri="{FF2B5EF4-FFF2-40B4-BE49-F238E27FC236}">
                <a16:creationId xmlns:a16="http://schemas.microsoft.com/office/drawing/2014/main" id="{01438679-E508-4787-A3F7-63DB74594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0020" y="1066021"/>
            <a:ext cx="1538980" cy="1538980"/>
          </a:xfrm>
          <a:prstGeom prst="rect">
            <a:avLst/>
          </a:prstGeom>
        </p:spPr>
      </p:pic>
      <p:pic>
        <p:nvPicPr>
          <p:cNvPr id="3" name="Graphic 2" descr="Laptop">
            <a:extLst>
              <a:ext uri="{FF2B5EF4-FFF2-40B4-BE49-F238E27FC236}">
                <a16:creationId xmlns:a16="http://schemas.microsoft.com/office/drawing/2014/main" id="{B0C5E2B4-1585-4AF7-AD21-48FD8F529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9431" y="2739278"/>
            <a:ext cx="1446246" cy="1446246"/>
          </a:xfrm>
          <a:prstGeom prst="rect">
            <a:avLst/>
          </a:prstGeom>
        </p:spPr>
      </p:pic>
      <p:pic>
        <p:nvPicPr>
          <p:cNvPr id="9" name="Graphic 8" descr="Computer">
            <a:extLst>
              <a:ext uri="{FF2B5EF4-FFF2-40B4-BE49-F238E27FC236}">
                <a16:creationId xmlns:a16="http://schemas.microsoft.com/office/drawing/2014/main" id="{42A1D560-6B3A-48E8-8687-1C5579141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3995" y="4690522"/>
            <a:ext cx="1538980" cy="1538980"/>
          </a:xfrm>
          <a:prstGeom prst="rect">
            <a:avLst/>
          </a:prstGeom>
        </p:spPr>
      </p:pic>
      <p:sp>
        <p:nvSpPr>
          <p:cNvPr id="13" name="TextBox 12">
            <a:extLst>
              <a:ext uri="{FF2B5EF4-FFF2-40B4-BE49-F238E27FC236}">
                <a16:creationId xmlns:a16="http://schemas.microsoft.com/office/drawing/2014/main" id="{5F050E25-74C3-4449-9C9C-977C643C1733}"/>
              </a:ext>
            </a:extLst>
          </p:cNvPr>
          <p:cNvSpPr txBox="1"/>
          <p:nvPr/>
        </p:nvSpPr>
        <p:spPr>
          <a:xfrm>
            <a:off x="7435743" y="4036162"/>
            <a:ext cx="1343608" cy="461665"/>
          </a:xfrm>
          <a:prstGeom prst="rect">
            <a:avLst/>
          </a:prstGeom>
          <a:noFill/>
        </p:spPr>
        <p:txBody>
          <a:bodyPr wrap="square" rtlCol="0">
            <a:spAutoFit/>
          </a:bodyPr>
          <a:lstStyle/>
          <a:p>
            <a:r>
              <a:rPr lang="en-US" sz="2400" dirty="0"/>
              <a:t>Fred-PC</a:t>
            </a:r>
          </a:p>
        </p:txBody>
      </p:sp>
      <p:pic>
        <p:nvPicPr>
          <p:cNvPr id="18" name="Graphic 17" descr="User">
            <a:extLst>
              <a:ext uri="{FF2B5EF4-FFF2-40B4-BE49-F238E27FC236}">
                <a16:creationId xmlns:a16="http://schemas.microsoft.com/office/drawing/2014/main" id="{596218CC-1230-49AC-88B1-6C3276F560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543" y="2009390"/>
            <a:ext cx="914400" cy="914400"/>
          </a:xfrm>
          <a:prstGeom prst="rect">
            <a:avLst/>
          </a:prstGeom>
        </p:spPr>
      </p:pic>
      <p:cxnSp>
        <p:nvCxnSpPr>
          <p:cNvPr id="20" name="Straight Arrow Connector 19">
            <a:extLst>
              <a:ext uri="{FF2B5EF4-FFF2-40B4-BE49-F238E27FC236}">
                <a16:creationId xmlns:a16="http://schemas.microsoft.com/office/drawing/2014/main" id="{D2CEE380-1A3D-4827-813B-1622BAC86BF4}"/>
              </a:ext>
            </a:extLst>
          </p:cNvPr>
          <p:cNvCxnSpPr>
            <a:cxnSpLocks/>
            <a:stCxn id="18" idx="2"/>
          </p:cNvCxnSpPr>
          <p:nvPr/>
        </p:nvCxnSpPr>
        <p:spPr>
          <a:xfrm>
            <a:off x="7435743" y="2923790"/>
            <a:ext cx="353655" cy="478123"/>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528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KERBEROS Authentication</a:t>
            </a:r>
          </a:p>
        </p:txBody>
      </p:sp>
      <p:sp>
        <p:nvSpPr>
          <p:cNvPr id="10" name="TextBox 9">
            <a:extLst>
              <a:ext uri="{FF2B5EF4-FFF2-40B4-BE49-F238E27FC236}">
                <a16:creationId xmlns:a16="http://schemas.microsoft.com/office/drawing/2014/main" id="{EF1139FE-0E85-4967-A495-F86596F10C88}"/>
              </a:ext>
            </a:extLst>
          </p:cNvPr>
          <p:cNvSpPr txBox="1"/>
          <p:nvPr/>
        </p:nvSpPr>
        <p:spPr>
          <a:xfrm>
            <a:off x="754420" y="1267146"/>
            <a:ext cx="6435011" cy="4801314"/>
          </a:xfrm>
          <a:prstGeom prst="rect">
            <a:avLst/>
          </a:prstGeom>
          <a:noFill/>
        </p:spPr>
        <p:txBody>
          <a:bodyPr wrap="square" rtlCol="0">
            <a:spAutoFit/>
          </a:bodyPr>
          <a:lstStyle/>
          <a:p>
            <a:pPr marL="342900" indent="-342900">
              <a:buAutoNum type="arabicParenR"/>
            </a:pPr>
            <a:r>
              <a:rPr lang="en-US" dirty="0"/>
              <a:t>Fred enters his credentials into </a:t>
            </a:r>
            <a:r>
              <a:rPr lang="en-US" dirty="0" err="1"/>
              <a:t>fred</a:t>
            </a:r>
            <a:r>
              <a:rPr lang="en-US" dirty="0"/>
              <a:t>-pc</a:t>
            </a:r>
          </a:p>
          <a:p>
            <a:pPr marL="342900" indent="-342900">
              <a:buAutoNum type="arabicParenR"/>
            </a:pPr>
            <a:r>
              <a:rPr lang="en-US" dirty="0">
                <a:solidFill>
                  <a:schemeClr val="bg2"/>
                </a:solidFill>
              </a:rPr>
              <a:t>Fred’s PC makes an authentication request - Sends Username</a:t>
            </a:r>
          </a:p>
          <a:p>
            <a:pPr marL="342900" indent="-342900">
              <a:buAutoNum type="arabicParenR"/>
            </a:pPr>
            <a:r>
              <a:rPr lang="en-US" dirty="0"/>
              <a:t>KDC answers with a challenge</a:t>
            </a:r>
          </a:p>
          <a:p>
            <a:pPr marL="342900" indent="-342900">
              <a:buAutoNum type="arabicParenR"/>
            </a:pPr>
            <a:r>
              <a:rPr lang="en-US" dirty="0"/>
              <a:t>Computer responds with challenge encrypted using a hash of </a:t>
            </a:r>
            <a:r>
              <a:rPr lang="en-US" dirty="0" err="1"/>
              <a:t>Freds</a:t>
            </a:r>
            <a:r>
              <a:rPr lang="en-US" dirty="0"/>
              <a:t> password.</a:t>
            </a:r>
          </a:p>
          <a:p>
            <a:pPr marL="342900" indent="-342900">
              <a:buAutoNum type="arabicParenR"/>
            </a:pPr>
            <a:r>
              <a:rPr lang="en-US" dirty="0"/>
              <a:t>KDC checks if challenge response matches what it expects</a:t>
            </a:r>
          </a:p>
          <a:p>
            <a:pPr marL="342900" indent="-342900">
              <a:buAutoNum type="arabicParenR"/>
            </a:pPr>
            <a:r>
              <a:rPr lang="en-US" dirty="0"/>
              <a:t>If its good, provides a TGT to Fred-PC</a:t>
            </a:r>
          </a:p>
          <a:p>
            <a:pPr marL="342900" indent="-342900">
              <a:buAutoNum type="arabicParenR"/>
            </a:pPr>
            <a:r>
              <a:rPr lang="en-US" dirty="0"/>
              <a:t>Fred-PC now needs to obtain a Service Ticket for itself.</a:t>
            </a:r>
          </a:p>
          <a:p>
            <a:pPr lvl="1"/>
            <a:r>
              <a:rPr lang="en-US" dirty="0"/>
              <a:t>---A Service ticket authenticates Fred to Fred-PC and lets him logon</a:t>
            </a:r>
          </a:p>
          <a:p>
            <a:pPr marL="342900" indent="-342900">
              <a:buFontTx/>
              <a:buAutoNum type="arabicParenR"/>
            </a:pPr>
            <a:r>
              <a:rPr lang="en-US" dirty="0"/>
              <a:t>If Fred has drives mapped, Fred-PC request more Service Tickets (using the TGT)</a:t>
            </a:r>
          </a:p>
          <a:p>
            <a:endParaRPr lang="en-US" dirty="0"/>
          </a:p>
          <a:p>
            <a:endParaRPr lang="en-US" dirty="0"/>
          </a:p>
          <a:p>
            <a:r>
              <a:rPr lang="en-US" dirty="0"/>
              <a:t> A logon process collects identification and authentication information and then uses Local Security Authority services to log on users.</a:t>
            </a:r>
          </a:p>
        </p:txBody>
      </p:sp>
      <p:pic>
        <p:nvPicPr>
          <p:cNvPr id="4" name="Graphic 3" descr="Computer">
            <a:extLst>
              <a:ext uri="{FF2B5EF4-FFF2-40B4-BE49-F238E27FC236}">
                <a16:creationId xmlns:a16="http://schemas.microsoft.com/office/drawing/2014/main" id="{01438679-E508-4787-A3F7-63DB74594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0020" y="1066021"/>
            <a:ext cx="1538980" cy="1538980"/>
          </a:xfrm>
          <a:prstGeom prst="rect">
            <a:avLst/>
          </a:prstGeom>
        </p:spPr>
      </p:pic>
      <p:pic>
        <p:nvPicPr>
          <p:cNvPr id="3" name="Graphic 2" descr="Laptop">
            <a:extLst>
              <a:ext uri="{FF2B5EF4-FFF2-40B4-BE49-F238E27FC236}">
                <a16:creationId xmlns:a16="http://schemas.microsoft.com/office/drawing/2014/main" id="{B0C5E2B4-1585-4AF7-AD21-48FD8F529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9431" y="2739278"/>
            <a:ext cx="1446246" cy="1446246"/>
          </a:xfrm>
          <a:prstGeom prst="rect">
            <a:avLst/>
          </a:prstGeom>
        </p:spPr>
      </p:pic>
      <p:pic>
        <p:nvPicPr>
          <p:cNvPr id="9" name="Graphic 8" descr="Computer">
            <a:extLst>
              <a:ext uri="{FF2B5EF4-FFF2-40B4-BE49-F238E27FC236}">
                <a16:creationId xmlns:a16="http://schemas.microsoft.com/office/drawing/2014/main" id="{42A1D560-6B3A-48E8-8687-1C5579141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3995" y="4690522"/>
            <a:ext cx="1538980" cy="1538980"/>
          </a:xfrm>
          <a:prstGeom prst="rect">
            <a:avLst/>
          </a:prstGeom>
        </p:spPr>
      </p:pic>
      <p:cxnSp>
        <p:nvCxnSpPr>
          <p:cNvPr id="11" name="Straight Arrow Connector 10">
            <a:extLst>
              <a:ext uri="{FF2B5EF4-FFF2-40B4-BE49-F238E27FC236}">
                <a16:creationId xmlns:a16="http://schemas.microsoft.com/office/drawing/2014/main" id="{4C67153C-4B3F-4DC8-A9BC-0DC944406467}"/>
              </a:ext>
            </a:extLst>
          </p:cNvPr>
          <p:cNvCxnSpPr>
            <a:cxnSpLocks/>
          </p:cNvCxnSpPr>
          <p:nvPr/>
        </p:nvCxnSpPr>
        <p:spPr>
          <a:xfrm flipV="1">
            <a:off x="8461868" y="2102421"/>
            <a:ext cx="1702127" cy="906931"/>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050E25-74C3-4449-9C9C-977C643C1733}"/>
              </a:ext>
            </a:extLst>
          </p:cNvPr>
          <p:cNvSpPr txBox="1"/>
          <p:nvPr/>
        </p:nvSpPr>
        <p:spPr>
          <a:xfrm>
            <a:off x="7435743" y="4036162"/>
            <a:ext cx="1343608" cy="461665"/>
          </a:xfrm>
          <a:prstGeom prst="rect">
            <a:avLst/>
          </a:prstGeom>
          <a:noFill/>
        </p:spPr>
        <p:txBody>
          <a:bodyPr wrap="square" rtlCol="0">
            <a:spAutoFit/>
          </a:bodyPr>
          <a:lstStyle/>
          <a:p>
            <a:r>
              <a:rPr lang="en-US" sz="2400" dirty="0"/>
              <a:t>Fred-PC</a:t>
            </a:r>
          </a:p>
        </p:txBody>
      </p:sp>
      <p:pic>
        <p:nvPicPr>
          <p:cNvPr id="12" name="Graphic 11" descr="User">
            <a:extLst>
              <a:ext uri="{FF2B5EF4-FFF2-40B4-BE49-F238E27FC236}">
                <a16:creationId xmlns:a16="http://schemas.microsoft.com/office/drawing/2014/main" id="{C188C350-BC0D-490B-BB2D-395A114C1A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543" y="2009390"/>
            <a:ext cx="914400" cy="914400"/>
          </a:xfrm>
          <a:prstGeom prst="rect">
            <a:avLst/>
          </a:prstGeom>
        </p:spPr>
      </p:pic>
      <p:sp>
        <p:nvSpPr>
          <p:cNvPr id="2" name="TextBox 1">
            <a:extLst>
              <a:ext uri="{FF2B5EF4-FFF2-40B4-BE49-F238E27FC236}">
                <a16:creationId xmlns:a16="http://schemas.microsoft.com/office/drawing/2014/main" id="{4570C07D-2CA5-42C0-83FF-C7C144FC8F9D}"/>
              </a:ext>
            </a:extLst>
          </p:cNvPr>
          <p:cNvSpPr txBox="1"/>
          <p:nvPr/>
        </p:nvSpPr>
        <p:spPr>
          <a:xfrm rot="19760596">
            <a:off x="8382521" y="2187910"/>
            <a:ext cx="1538979" cy="369332"/>
          </a:xfrm>
          <a:prstGeom prst="rect">
            <a:avLst/>
          </a:prstGeom>
          <a:noFill/>
        </p:spPr>
        <p:txBody>
          <a:bodyPr wrap="square" rtlCol="0">
            <a:spAutoFit/>
          </a:bodyPr>
          <a:lstStyle/>
          <a:p>
            <a:r>
              <a:rPr lang="en-US" dirty="0"/>
              <a:t>AS-REQ to AS</a:t>
            </a:r>
          </a:p>
        </p:txBody>
      </p:sp>
    </p:spTree>
    <p:extLst>
      <p:ext uri="{BB962C8B-B14F-4D97-AF65-F5344CB8AC3E}">
        <p14:creationId xmlns:p14="http://schemas.microsoft.com/office/powerpoint/2010/main" val="4080423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KERBEROS Authentication</a:t>
            </a:r>
          </a:p>
        </p:txBody>
      </p:sp>
      <p:sp>
        <p:nvSpPr>
          <p:cNvPr id="10" name="TextBox 9">
            <a:extLst>
              <a:ext uri="{FF2B5EF4-FFF2-40B4-BE49-F238E27FC236}">
                <a16:creationId xmlns:a16="http://schemas.microsoft.com/office/drawing/2014/main" id="{EF1139FE-0E85-4967-A495-F86596F10C88}"/>
              </a:ext>
            </a:extLst>
          </p:cNvPr>
          <p:cNvSpPr txBox="1"/>
          <p:nvPr/>
        </p:nvSpPr>
        <p:spPr>
          <a:xfrm>
            <a:off x="754420" y="1267146"/>
            <a:ext cx="6435011" cy="4801314"/>
          </a:xfrm>
          <a:prstGeom prst="rect">
            <a:avLst/>
          </a:prstGeom>
          <a:noFill/>
        </p:spPr>
        <p:txBody>
          <a:bodyPr wrap="square" rtlCol="0">
            <a:spAutoFit/>
          </a:bodyPr>
          <a:lstStyle/>
          <a:p>
            <a:pPr marL="342900" indent="-342900">
              <a:buAutoNum type="arabicParenR"/>
            </a:pPr>
            <a:r>
              <a:rPr lang="en-US" dirty="0"/>
              <a:t>Fred enters his credentials into </a:t>
            </a:r>
            <a:r>
              <a:rPr lang="en-US" dirty="0" err="1"/>
              <a:t>fred</a:t>
            </a:r>
            <a:r>
              <a:rPr lang="en-US" dirty="0"/>
              <a:t>-pc</a:t>
            </a:r>
          </a:p>
          <a:p>
            <a:pPr marL="342900" indent="-342900">
              <a:buAutoNum type="arabicParenR"/>
            </a:pPr>
            <a:r>
              <a:rPr lang="en-US" dirty="0"/>
              <a:t>Fred’s PC makes an authentication request</a:t>
            </a:r>
          </a:p>
          <a:p>
            <a:pPr marL="342900" indent="-342900">
              <a:buAutoNum type="arabicParenR"/>
            </a:pPr>
            <a:r>
              <a:rPr lang="en-US" dirty="0">
                <a:solidFill>
                  <a:schemeClr val="bg2"/>
                </a:solidFill>
              </a:rPr>
              <a:t>KDC answers with a challenge</a:t>
            </a:r>
          </a:p>
          <a:p>
            <a:pPr marL="342900" indent="-342900">
              <a:buAutoNum type="arabicParenR"/>
            </a:pPr>
            <a:r>
              <a:rPr lang="en-US" dirty="0"/>
              <a:t>Computer responds with challenge encrypted using a hash of </a:t>
            </a:r>
            <a:r>
              <a:rPr lang="en-US" dirty="0" err="1"/>
              <a:t>Freds</a:t>
            </a:r>
            <a:r>
              <a:rPr lang="en-US" dirty="0"/>
              <a:t> password.</a:t>
            </a:r>
          </a:p>
          <a:p>
            <a:pPr marL="342900" indent="-342900">
              <a:buAutoNum type="arabicParenR"/>
            </a:pPr>
            <a:r>
              <a:rPr lang="en-US" dirty="0"/>
              <a:t>KDC checks if challenge response matches what it expects</a:t>
            </a:r>
          </a:p>
          <a:p>
            <a:pPr marL="342900" indent="-342900">
              <a:buAutoNum type="arabicParenR"/>
            </a:pPr>
            <a:r>
              <a:rPr lang="en-US" dirty="0"/>
              <a:t>If its good, provides a TGT to Fred-PC</a:t>
            </a:r>
          </a:p>
          <a:p>
            <a:pPr marL="342900" indent="-342900">
              <a:buAutoNum type="arabicParenR"/>
            </a:pPr>
            <a:r>
              <a:rPr lang="en-US" dirty="0"/>
              <a:t>Fred-PC now needs to obtain a Service Ticket for itself.</a:t>
            </a:r>
          </a:p>
          <a:p>
            <a:pPr lvl="1"/>
            <a:r>
              <a:rPr lang="en-US" dirty="0"/>
              <a:t>---A Service ticket authenticates Fred to Fred-PC and lets him logon</a:t>
            </a:r>
          </a:p>
          <a:p>
            <a:pPr marL="342900" indent="-342900">
              <a:buFontTx/>
              <a:buAutoNum type="arabicParenR"/>
            </a:pPr>
            <a:r>
              <a:rPr lang="en-US" dirty="0"/>
              <a:t>If Fred has drives mapped, Fred-PC request more Service Tickets (using the TGT)</a:t>
            </a:r>
          </a:p>
          <a:p>
            <a:endParaRPr lang="en-US" dirty="0"/>
          </a:p>
          <a:p>
            <a:endParaRPr lang="en-US" dirty="0"/>
          </a:p>
          <a:p>
            <a:r>
              <a:rPr lang="en-US" dirty="0"/>
              <a:t> A logon process collects identification and authentication information and then uses Local Security Authority services to log on users.</a:t>
            </a:r>
          </a:p>
        </p:txBody>
      </p:sp>
      <p:pic>
        <p:nvPicPr>
          <p:cNvPr id="4" name="Graphic 3" descr="Computer">
            <a:extLst>
              <a:ext uri="{FF2B5EF4-FFF2-40B4-BE49-F238E27FC236}">
                <a16:creationId xmlns:a16="http://schemas.microsoft.com/office/drawing/2014/main" id="{01438679-E508-4787-A3F7-63DB74594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0020" y="1066021"/>
            <a:ext cx="1538980" cy="1538980"/>
          </a:xfrm>
          <a:prstGeom prst="rect">
            <a:avLst/>
          </a:prstGeom>
        </p:spPr>
      </p:pic>
      <p:pic>
        <p:nvPicPr>
          <p:cNvPr id="3" name="Graphic 2" descr="Laptop">
            <a:extLst>
              <a:ext uri="{FF2B5EF4-FFF2-40B4-BE49-F238E27FC236}">
                <a16:creationId xmlns:a16="http://schemas.microsoft.com/office/drawing/2014/main" id="{B0C5E2B4-1585-4AF7-AD21-48FD8F529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9431" y="2739278"/>
            <a:ext cx="1446246" cy="1446246"/>
          </a:xfrm>
          <a:prstGeom prst="rect">
            <a:avLst/>
          </a:prstGeom>
        </p:spPr>
      </p:pic>
      <p:pic>
        <p:nvPicPr>
          <p:cNvPr id="9" name="Graphic 8" descr="Computer">
            <a:extLst>
              <a:ext uri="{FF2B5EF4-FFF2-40B4-BE49-F238E27FC236}">
                <a16:creationId xmlns:a16="http://schemas.microsoft.com/office/drawing/2014/main" id="{42A1D560-6B3A-48E8-8687-1C5579141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3995" y="4690522"/>
            <a:ext cx="1538980" cy="1538980"/>
          </a:xfrm>
          <a:prstGeom prst="rect">
            <a:avLst/>
          </a:prstGeom>
        </p:spPr>
      </p:pic>
      <p:cxnSp>
        <p:nvCxnSpPr>
          <p:cNvPr id="11" name="Straight Arrow Connector 10">
            <a:extLst>
              <a:ext uri="{FF2B5EF4-FFF2-40B4-BE49-F238E27FC236}">
                <a16:creationId xmlns:a16="http://schemas.microsoft.com/office/drawing/2014/main" id="{4C67153C-4B3F-4DC8-A9BC-0DC944406467}"/>
              </a:ext>
            </a:extLst>
          </p:cNvPr>
          <p:cNvCxnSpPr>
            <a:cxnSpLocks/>
          </p:cNvCxnSpPr>
          <p:nvPr/>
        </p:nvCxnSpPr>
        <p:spPr>
          <a:xfrm flipV="1">
            <a:off x="8461868" y="2102421"/>
            <a:ext cx="1702127" cy="906931"/>
          </a:xfrm>
          <a:prstGeom prst="straightConnector1">
            <a:avLst/>
          </a:prstGeom>
          <a:ln w="7620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050E25-74C3-4449-9C9C-977C643C1733}"/>
              </a:ext>
            </a:extLst>
          </p:cNvPr>
          <p:cNvSpPr txBox="1"/>
          <p:nvPr/>
        </p:nvSpPr>
        <p:spPr>
          <a:xfrm>
            <a:off x="7435743" y="4036162"/>
            <a:ext cx="1343608" cy="461665"/>
          </a:xfrm>
          <a:prstGeom prst="rect">
            <a:avLst/>
          </a:prstGeom>
          <a:noFill/>
        </p:spPr>
        <p:txBody>
          <a:bodyPr wrap="square" rtlCol="0">
            <a:spAutoFit/>
          </a:bodyPr>
          <a:lstStyle/>
          <a:p>
            <a:r>
              <a:rPr lang="en-US" sz="2400" dirty="0"/>
              <a:t>Fred-PC</a:t>
            </a:r>
          </a:p>
        </p:txBody>
      </p:sp>
      <p:pic>
        <p:nvPicPr>
          <p:cNvPr id="12" name="Graphic 11" descr="User">
            <a:extLst>
              <a:ext uri="{FF2B5EF4-FFF2-40B4-BE49-F238E27FC236}">
                <a16:creationId xmlns:a16="http://schemas.microsoft.com/office/drawing/2014/main" id="{7506A696-D0B4-4F1E-BB06-6B96AFB6C2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543" y="2009390"/>
            <a:ext cx="914400" cy="914400"/>
          </a:xfrm>
          <a:prstGeom prst="rect">
            <a:avLst/>
          </a:prstGeom>
        </p:spPr>
      </p:pic>
      <p:sp>
        <p:nvSpPr>
          <p:cNvPr id="14" name="TextBox 13">
            <a:extLst>
              <a:ext uri="{FF2B5EF4-FFF2-40B4-BE49-F238E27FC236}">
                <a16:creationId xmlns:a16="http://schemas.microsoft.com/office/drawing/2014/main" id="{DADD45F2-A416-4434-8DC4-8DC332D3CFFB}"/>
              </a:ext>
            </a:extLst>
          </p:cNvPr>
          <p:cNvSpPr txBox="1"/>
          <p:nvPr/>
        </p:nvSpPr>
        <p:spPr>
          <a:xfrm rot="19760596">
            <a:off x="8359469" y="2103810"/>
            <a:ext cx="1868854" cy="369332"/>
          </a:xfrm>
          <a:prstGeom prst="rect">
            <a:avLst/>
          </a:prstGeom>
          <a:noFill/>
        </p:spPr>
        <p:txBody>
          <a:bodyPr wrap="square" rtlCol="0">
            <a:spAutoFit/>
          </a:bodyPr>
          <a:lstStyle/>
          <a:p>
            <a:r>
              <a:rPr lang="en-US" dirty="0"/>
              <a:t>AS-REP Challenge </a:t>
            </a:r>
          </a:p>
        </p:txBody>
      </p:sp>
    </p:spTree>
    <p:extLst>
      <p:ext uri="{BB962C8B-B14F-4D97-AF65-F5344CB8AC3E}">
        <p14:creationId xmlns:p14="http://schemas.microsoft.com/office/powerpoint/2010/main" val="1368249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KERBEROS Authentication</a:t>
            </a:r>
          </a:p>
        </p:txBody>
      </p:sp>
      <p:sp>
        <p:nvSpPr>
          <p:cNvPr id="10" name="TextBox 9">
            <a:extLst>
              <a:ext uri="{FF2B5EF4-FFF2-40B4-BE49-F238E27FC236}">
                <a16:creationId xmlns:a16="http://schemas.microsoft.com/office/drawing/2014/main" id="{EF1139FE-0E85-4967-A495-F86596F10C88}"/>
              </a:ext>
            </a:extLst>
          </p:cNvPr>
          <p:cNvSpPr txBox="1"/>
          <p:nvPr/>
        </p:nvSpPr>
        <p:spPr>
          <a:xfrm>
            <a:off x="754420" y="1267146"/>
            <a:ext cx="6435011" cy="4801314"/>
          </a:xfrm>
          <a:prstGeom prst="rect">
            <a:avLst/>
          </a:prstGeom>
          <a:noFill/>
        </p:spPr>
        <p:txBody>
          <a:bodyPr wrap="square" rtlCol="0">
            <a:spAutoFit/>
          </a:bodyPr>
          <a:lstStyle/>
          <a:p>
            <a:pPr marL="342900" indent="-342900">
              <a:buAutoNum type="arabicParenR"/>
            </a:pPr>
            <a:r>
              <a:rPr lang="en-US" dirty="0"/>
              <a:t>Fred enters his credentials into </a:t>
            </a:r>
            <a:r>
              <a:rPr lang="en-US" dirty="0" err="1"/>
              <a:t>fred</a:t>
            </a:r>
            <a:r>
              <a:rPr lang="en-US" dirty="0"/>
              <a:t>-pc</a:t>
            </a:r>
          </a:p>
          <a:p>
            <a:pPr marL="342900" indent="-342900">
              <a:buAutoNum type="arabicParenR"/>
            </a:pPr>
            <a:r>
              <a:rPr lang="en-US" dirty="0"/>
              <a:t>Fred’s PC makes an authentication request</a:t>
            </a:r>
          </a:p>
          <a:p>
            <a:pPr marL="342900" indent="-342900">
              <a:buAutoNum type="arabicParenR"/>
            </a:pPr>
            <a:r>
              <a:rPr lang="en-US" dirty="0"/>
              <a:t>KDC answers with a challenge</a:t>
            </a:r>
          </a:p>
          <a:p>
            <a:pPr marL="342900" indent="-342900">
              <a:buAutoNum type="arabicParenR"/>
            </a:pPr>
            <a:r>
              <a:rPr lang="en-US" dirty="0">
                <a:solidFill>
                  <a:schemeClr val="bg2"/>
                </a:solidFill>
              </a:rPr>
              <a:t>Fred-PC responds with the challenge encrypted using a hash of </a:t>
            </a:r>
            <a:r>
              <a:rPr lang="en-US" dirty="0" err="1">
                <a:solidFill>
                  <a:schemeClr val="bg2"/>
                </a:solidFill>
              </a:rPr>
              <a:t>Freds</a:t>
            </a:r>
            <a:r>
              <a:rPr lang="en-US" dirty="0">
                <a:solidFill>
                  <a:schemeClr val="bg2"/>
                </a:solidFill>
              </a:rPr>
              <a:t> password.</a:t>
            </a:r>
          </a:p>
          <a:p>
            <a:pPr marL="342900" indent="-342900">
              <a:buAutoNum type="arabicParenR"/>
            </a:pPr>
            <a:r>
              <a:rPr lang="en-US" dirty="0"/>
              <a:t>KDC checks if challenge response matches what it expects</a:t>
            </a:r>
          </a:p>
          <a:p>
            <a:pPr marL="342900" indent="-342900">
              <a:buAutoNum type="arabicParenR"/>
            </a:pPr>
            <a:r>
              <a:rPr lang="en-US" dirty="0"/>
              <a:t>If its good, provides a TGT to Fred-PC</a:t>
            </a:r>
          </a:p>
          <a:p>
            <a:pPr marL="342900" indent="-342900">
              <a:buAutoNum type="arabicParenR"/>
            </a:pPr>
            <a:r>
              <a:rPr lang="en-US" dirty="0"/>
              <a:t>Fred-PC now needs to obtain a Service Ticket for itself.</a:t>
            </a:r>
          </a:p>
          <a:p>
            <a:pPr lvl="1"/>
            <a:r>
              <a:rPr lang="en-US" dirty="0"/>
              <a:t>---A Service ticket authenticates Fred to Fred-PC and lets him logon</a:t>
            </a:r>
          </a:p>
          <a:p>
            <a:pPr marL="342900" indent="-342900">
              <a:buFontTx/>
              <a:buAutoNum type="arabicParenR"/>
            </a:pPr>
            <a:r>
              <a:rPr lang="en-US" dirty="0"/>
              <a:t>If Fred has drives mapped, Fred-PC request more Service Tickets (using the TGT)</a:t>
            </a:r>
          </a:p>
          <a:p>
            <a:endParaRPr lang="en-US" dirty="0"/>
          </a:p>
          <a:p>
            <a:endParaRPr lang="en-US" dirty="0"/>
          </a:p>
          <a:p>
            <a:r>
              <a:rPr lang="en-US" dirty="0"/>
              <a:t> A logon process collects identification and authentication information and then uses Local Security Authority services to log on users.</a:t>
            </a:r>
          </a:p>
        </p:txBody>
      </p:sp>
      <p:pic>
        <p:nvPicPr>
          <p:cNvPr id="4" name="Graphic 3" descr="Computer">
            <a:extLst>
              <a:ext uri="{FF2B5EF4-FFF2-40B4-BE49-F238E27FC236}">
                <a16:creationId xmlns:a16="http://schemas.microsoft.com/office/drawing/2014/main" id="{01438679-E508-4787-A3F7-63DB74594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0020" y="1066021"/>
            <a:ext cx="1538980" cy="1538980"/>
          </a:xfrm>
          <a:prstGeom prst="rect">
            <a:avLst/>
          </a:prstGeom>
        </p:spPr>
      </p:pic>
      <p:pic>
        <p:nvPicPr>
          <p:cNvPr id="3" name="Graphic 2" descr="Laptop">
            <a:extLst>
              <a:ext uri="{FF2B5EF4-FFF2-40B4-BE49-F238E27FC236}">
                <a16:creationId xmlns:a16="http://schemas.microsoft.com/office/drawing/2014/main" id="{B0C5E2B4-1585-4AF7-AD21-48FD8F529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9431" y="2739278"/>
            <a:ext cx="1446246" cy="1446246"/>
          </a:xfrm>
          <a:prstGeom prst="rect">
            <a:avLst/>
          </a:prstGeom>
        </p:spPr>
      </p:pic>
      <p:pic>
        <p:nvPicPr>
          <p:cNvPr id="9" name="Graphic 8" descr="Computer">
            <a:extLst>
              <a:ext uri="{FF2B5EF4-FFF2-40B4-BE49-F238E27FC236}">
                <a16:creationId xmlns:a16="http://schemas.microsoft.com/office/drawing/2014/main" id="{42A1D560-6B3A-48E8-8687-1C5579141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3995" y="4690522"/>
            <a:ext cx="1538980" cy="1538980"/>
          </a:xfrm>
          <a:prstGeom prst="rect">
            <a:avLst/>
          </a:prstGeom>
        </p:spPr>
      </p:pic>
      <p:cxnSp>
        <p:nvCxnSpPr>
          <p:cNvPr id="11" name="Straight Arrow Connector 10">
            <a:extLst>
              <a:ext uri="{FF2B5EF4-FFF2-40B4-BE49-F238E27FC236}">
                <a16:creationId xmlns:a16="http://schemas.microsoft.com/office/drawing/2014/main" id="{4C67153C-4B3F-4DC8-A9BC-0DC944406467}"/>
              </a:ext>
            </a:extLst>
          </p:cNvPr>
          <p:cNvCxnSpPr>
            <a:cxnSpLocks/>
          </p:cNvCxnSpPr>
          <p:nvPr/>
        </p:nvCxnSpPr>
        <p:spPr>
          <a:xfrm flipV="1">
            <a:off x="8461868" y="2102421"/>
            <a:ext cx="1702127" cy="906931"/>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050E25-74C3-4449-9C9C-977C643C1733}"/>
              </a:ext>
            </a:extLst>
          </p:cNvPr>
          <p:cNvSpPr txBox="1"/>
          <p:nvPr/>
        </p:nvSpPr>
        <p:spPr>
          <a:xfrm>
            <a:off x="7435743" y="4036162"/>
            <a:ext cx="1343608" cy="461665"/>
          </a:xfrm>
          <a:prstGeom prst="rect">
            <a:avLst/>
          </a:prstGeom>
          <a:noFill/>
        </p:spPr>
        <p:txBody>
          <a:bodyPr wrap="square" rtlCol="0">
            <a:spAutoFit/>
          </a:bodyPr>
          <a:lstStyle/>
          <a:p>
            <a:r>
              <a:rPr lang="en-US" sz="2400" dirty="0"/>
              <a:t>Fred-PC</a:t>
            </a:r>
          </a:p>
        </p:txBody>
      </p:sp>
      <p:pic>
        <p:nvPicPr>
          <p:cNvPr id="12" name="Graphic 11" descr="User">
            <a:extLst>
              <a:ext uri="{FF2B5EF4-FFF2-40B4-BE49-F238E27FC236}">
                <a16:creationId xmlns:a16="http://schemas.microsoft.com/office/drawing/2014/main" id="{64EC6308-7D23-4135-9C9A-B17A5C8552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543" y="2009390"/>
            <a:ext cx="914400" cy="914400"/>
          </a:xfrm>
          <a:prstGeom prst="rect">
            <a:avLst/>
          </a:prstGeom>
        </p:spPr>
      </p:pic>
      <p:sp>
        <p:nvSpPr>
          <p:cNvPr id="16" name="TextBox 15">
            <a:extLst>
              <a:ext uri="{FF2B5EF4-FFF2-40B4-BE49-F238E27FC236}">
                <a16:creationId xmlns:a16="http://schemas.microsoft.com/office/drawing/2014/main" id="{DDBE9F56-E722-425C-9F17-F5771CD0F88C}"/>
              </a:ext>
            </a:extLst>
          </p:cNvPr>
          <p:cNvSpPr txBox="1"/>
          <p:nvPr/>
        </p:nvSpPr>
        <p:spPr>
          <a:xfrm rot="19760596">
            <a:off x="8342412" y="2041583"/>
            <a:ext cx="2112936" cy="369332"/>
          </a:xfrm>
          <a:prstGeom prst="rect">
            <a:avLst/>
          </a:prstGeom>
          <a:noFill/>
        </p:spPr>
        <p:txBody>
          <a:bodyPr wrap="square" rtlCol="0">
            <a:spAutoFit/>
          </a:bodyPr>
          <a:lstStyle/>
          <a:p>
            <a:r>
              <a:rPr lang="en-US" dirty="0"/>
              <a:t>AS-REQ Challenge </a:t>
            </a:r>
          </a:p>
        </p:txBody>
      </p:sp>
    </p:spTree>
    <p:extLst>
      <p:ext uri="{BB962C8B-B14F-4D97-AF65-F5344CB8AC3E}">
        <p14:creationId xmlns:p14="http://schemas.microsoft.com/office/powerpoint/2010/main" val="328376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E82A-50FB-4F39-99FA-4475CB63B023}"/>
              </a:ext>
            </a:extLst>
          </p:cNvPr>
          <p:cNvSpPr>
            <a:spLocks noGrp="1"/>
          </p:cNvSpPr>
          <p:nvPr>
            <p:ph type="title"/>
          </p:nvPr>
        </p:nvSpPr>
        <p:spPr/>
        <p:txBody>
          <a:bodyPr/>
          <a:lstStyle/>
          <a:p>
            <a:r>
              <a:rPr lang="en-US" dirty="0"/>
              <a:t>There’s an app for that</a:t>
            </a:r>
          </a:p>
        </p:txBody>
      </p:sp>
      <p:sp>
        <p:nvSpPr>
          <p:cNvPr id="3" name="Content Placeholder 2">
            <a:extLst>
              <a:ext uri="{FF2B5EF4-FFF2-40B4-BE49-F238E27FC236}">
                <a16:creationId xmlns:a16="http://schemas.microsoft.com/office/drawing/2014/main" id="{309C167F-F09E-4977-8222-F0450D133C9D}"/>
              </a:ext>
            </a:extLst>
          </p:cNvPr>
          <p:cNvSpPr>
            <a:spLocks noGrp="1"/>
          </p:cNvSpPr>
          <p:nvPr>
            <p:ph idx="1"/>
          </p:nvPr>
        </p:nvSpPr>
        <p:spPr>
          <a:xfrm>
            <a:off x="1141409" y="1347942"/>
            <a:ext cx="10223276" cy="5379430"/>
          </a:xfrm>
        </p:spPr>
        <p:txBody>
          <a:bodyPr>
            <a:normAutofit lnSpcReduction="10000"/>
          </a:bodyPr>
          <a:lstStyle/>
          <a:p>
            <a:r>
              <a:rPr lang="en-US" dirty="0"/>
              <a:t>Enterprise asset management (EAM)</a:t>
            </a:r>
          </a:p>
          <a:p>
            <a:pPr marL="0" indent="0">
              <a:buNone/>
            </a:pPr>
            <a:endParaRPr lang="en-US" dirty="0"/>
          </a:p>
          <a:p>
            <a:pPr marL="0" indent="0">
              <a:buNone/>
            </a:pPr>
            <a:endParaRPr lang="en-US" dirty="0"/>
          </a:p>
          <a:p>
            <a:pPr marL="0" indent="0">
              <a:buNone/>
            </a:pPr>
            <a:endParaRPr lang="en-US" dirty="0"/>
          </a:p>
          <a:p>
            <a:r>
              <a:rPr lang="en-US" dirty="0"/>
              <a:t>Microsoft System Center Configuration Manager (SCCM a.k.a. </a:t>
            </a:r>
            <a:r>
              <a:rPr lang="en-US" dirty="0" err="1"/>
              <a:t>ConfigMgr</a:t>
            </a:r>
            <a:r>
              <a:rPr lang="en-US" dirty="0"/>
              <a:t>)</a:t>
            </a:r>
          </a:p>
          <a:p>
            <a:r>
              <a:rPr lang="en-US" dirty="0"/>
              <a:t>Patch Management Software</a:t>
            </a:r>
          </a:p>
          <a:p>
            <a:pPr marL="0" indent="0">
              <a:buNone/>
            </a:pPr>
            <a:endParaRPr lang="en-US" dirty="0"/>
          </a:p>
          <a:p>
            <a:pPr marL="0" indent="0">
              <a:buNone/>
            </a:pPr>
            <a:endParaRPr lang="en-US" dirty="0"/>
          </a:p>
          <a:p>
            <a:pPr marL="0" indent="0">
              <a:buNone/>
            </a:pPr>
            <a:endParaRPr lang="en-US" dirty="0"/>
          </a:p>
          <a:p>
            <a:r>
              <a:rPr lang="en-US" dirty="0"/>
              <a:t>The ‘All in one’ Solutions: Firewalls, NAC, Patching and more</a:t>
            </a:r>
          </a:p>
        </p:txBody>
      </p:sp>
      <p:sp>
        <p:nvSpPr>
          <p:cNvPr id="4" name="TextBox 3">
            <a:extLst>
              <a:ext uri="{FF2B5EF4-FFF2-40B4-BE49-F238E27FC236}">
                <a16:creationId xmlns:a16="http://schemas.microsoft.com/office/drawing/2014/main" id="{40A69FAA-8CE9-4B0F-8433-BA3D7155333E}"/>
              </a:ext>
            </a:extLst>
          </p:cNvPr>
          <p:cNvSpPr txBox="1"/>
          <p:nvPr/>
        </p:nvSpPr>
        <p:spPr>
          <a:xfrm>
            <a:off x="5030719" y="2044005"/>
            <a:ext cx="4851918"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err="1"/>
              <a:t>eMaint</a:t>
            </a:r>
            <a:r>
              <a:rPr lang="en-US" sz="2000" dirty="0"/>
              <a:t> CMMS</a:t>
            </a:r>
          </a:p>
          <a:p>
            <a:pPr marL="342900" indent="-342900">
              <a:buFont typeface="Arial" panose="020B0604020202020204" pitchFamily="34" charset="0"/>
              <a:buChar char="•"/>
            </a:pPr>
            <a:r>
              <a:rPr lang="en-US" sz="2000" dirty="0"/>
              <a:t>Maintenance Connection</a:t>
            </a:r>
          </a:p>
          <a:p>
            <a:pPr marL="342900" indent="-342900">
              <a:buFont typeface="Arial" panose="020B0604020202020204" pitchFamily="34" charset="0"/>
              <a:buChar char="•"/>
            </a:pPr>
            <a:r>
              <a:rPr lang="en-US" sz="2000" dirty="0" err="1"/>
              <a:t>FTMaintenance</a:t>
            </a:r>
            <a:endParaRPr lang="en-US" sz="2000" dirty="0"/>
          </a:p>
          <a:p>
            <a:pPr marL="342900" indent="-342900">
              <a:buFont typeface="Arial" panose="020B0604020202020204" pitchFamily="34" charset="0"/>
              <a:buChar char="•"/>
            </a:pPr>
            <a:r>
              <a:rPr lang="en-US" sz="2000" dirty="0"/>
              <a:t>Asset Essentials</a:t>
            </a:r>
          </a:p>
        </p:txBody>
      </p:sp>
      <p:sp>
        <p:nvSpPr>
          <p:cNvPr id="6" name="TextBox 5">
            <a:extLst>
              <a:ext uri="{FF2B5EF4-FFF2-40B4-BE49-F238E27FC236}">
                <a16:creationId xmlns:a16="http://schemas.microsoft.com/office/drawing/2014/main" id="{DB815DDC-43A8-4B3D-B936-44D19B48772C}"/>
              </a:ext>
            </a:extLst>
          </p:cNvPr>
          <p:cNvSpPr txBox="1"/>
          <p:nvPr/>
        </p:nvSpPr>
        <p:spPr>
          <a:xfrm>
            <a:off x="1141409" y="2044005"/>
            <a:ext cx="2901821"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err="1"/>
              <a:t>UpKeep</a:t>
            </a:r>
            <a:endParaRPr lang="en-US" dirty="0"/>
          </a:p>
          <a:p>
            <a:pPr marL="742950" lvl="1" indent="-285750">
              <a:buFont typeface="Arial" panose="020B0604020202020204" pitchFamily="34" charset="0"/>
              <a:buChar char="•"/>
            </a:pPr>
            <a:r>
              <a:rPr lang="en-US" dirty="0"/>
              <a:t>Infor</a:t>
            </a:r>
          </a:p>
          <a:p>
            <a:pPr marL="742950" lvl="1" indent="-285750">
              <a:buFont typeface="Arial" panose="020B0604020202020204" pitchFamily="34" charset="0"/>
              <a:buChar char="•"/>
            </a:pPr>
            <a:r>
              <a:rPr lang="en-US" dirty="0"/>
              <a:t>FIIX</a:t>
            </a:r>
          </a:p>
          <a:p>
            <a:pPr marL="742950" lvl="1" indent="-285750">
              <a:buFont typeface="Arial" panose="020B0604020202020204" pitchFamily="34" charset="0"/>
              <a:buChar char="•"/>
            </a:pPr>
            <a:r>
              <a:rPr lang="en-US" dirty="0" err="1"/>
              <a:t>FasTrak</a:t>
            </a:r>
            <a:endParaRPr lang="en-US" dirty="0"/>
          </a:p>
        </p:txBody>
      </p:sp>
      <p:sp>
        <p:nvSpPr>
          <p:cNvPr id="7" name="TextBox 6">
            <a:extLst>
              <a:ext uri="{FF2B5EF4-FFF2-40B4-BE49-F238E27FC236}">
                <a16:creationId xmlns:a16="http://schemas.microsoft.com/office/drawing/2014/main" id="{B76E1B2C-49E9-42F3-99D0-464DE36C743C}"/>
              </a:ext>
            </a:extLst>
          </p:cNvPr>
          <p:cNvSpPr txBox="1"/>
          <p:nvPr/>
        </p:nvSpPr>
        <p:spPr>
          <a:xfrm>
            <a:off x="1141409" y="4581745"/>
            <a:ext cx="2901821" cy="1200329"/>
          </a:xfrm>
          <a:prstGeom prst="rect">
            <a:avLst/>
          </a:prstGeom>
          <a:noFill/>
        </p:spPr>
        <p:txBody>
          <a:bodyPr wrap="square" rtlCol="0">
            <a:spAutoFit/>
          </a:bodyPr>
          <a:lstStyle/>
          <a:p>
            <a:pPr marL="742950" lvl="1" indent="-285750">
              <a:buFont typeface="Arial" panose="020B0604020202020204" pitchFamily="34" charset="0"/>
              <a:buChar char="•"/>
            </a:pPr>
            <a:r>
              <a:rPr lang="en-US" dirty="0" err="1"/>
              <a:t>KaseyaVSA</a:t>
            </a:r>
            <a:endParaRPr lang="en-US" dirty="0"/>
          </a:p>
          <a:p>
            <a:pPr marL="742950" lvl="1" indent="-285750">
              <a:buFont typeface="Arial" panose="020B0604020202020204" pitchFamily="34" charset="0"/>
              <a:buChar char="•"/>
            </a:pPr>
            <a:r>
              <a:rPr lang="en-US" dirty="0"/>
              <a:t>ConnectWise</a:t>
            </a:r>
          </a:p>
          <a:p>
            <a:pPr marL="742950" lvl="1" indent="-285750">
              <a:buFont typeface="Arial" panose="020B0604020202020204" pitchFamily="34" charset="0"/>
              <a:buChar char="•"/>
            </a:pPr>
            <a:r>
              <a:rPr lang="en-US" dirty="0" err="1"/>
              <a:t>PatchManager</a:t>
            </a:r>
            <a:endParaRPr lang="en-US" dirty="0"/>
          </a:p>
          <a:p>
            <a:pPr marL="742950" lvl="1" indent="-285750">
              <a:buFont typeface="Arial" panose="020B0604020202020204" pitchFamily="34" charset="0"/>
              <a:buChar char="•"/>
            </a:pPr>
            <a:r>
              <a:rPr lang="en-US" dirty="0" err="1"/>
              <a:t>PulseWay</a:t>
            </a:r>
            <a:endParaRPr lang="en-US" dirty="0"/>
          </a:p>
        </p:txBody>
      </p:sp>
      <p:sp>
        <p:nvSpPr>
          <p:cNvPr id="8" name="TextBox 7">
            <a:extLst>
              <a:ext uri="{FF2B5EF4-FFF2-40B4-BE49-F238E27FC236}">
                <a16:creationId xmlns:a16="http://schemas.microsoft.com/office/drawing/2014/main" id="{E4A0A2EA-6613-4DC5-8B8F-6947E58A4792}"/>
              </a:ext>
            </a:extLst>
          </p:cNvPr>
          <p:cNvSpPr txBox="1"/>
          <p:nvPr/>
        </p:nvSpPr>
        <p:spPr>
          <a:xfrm>
            <a:off x="5030719" y="4520189"/>
            <a:ext cx="4851918"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ManageEngine</a:t>
            </a:r>
          </a:p>
          <a:p>
            <a:pPr marL="342900" indent="-342900">
              <a:buFont typeface="Arial" panose="020B0604020202020204" pitchFamily="34" charset="0"/>
              <a:buChar char="•"/>
            </a:pPr>
            <a:r>
              <a:rPr lang="en-US" sz="2000" dirty="0" err="1"/>
              <a:t>SysAid</a:t>
            </a:r>
            <a:endParaRPr lang="en-US" sz="2000" dirty="0"/>
          </a:p>
          <a:p>
            <a:pPr marL="342900" indent="-342900">
              <a:buFont typeface="Arial" panose="020B0604020202020204" pitchFamily="34" charset="0"/>
              <a:buChar char="•"/>
            </a:pPr>
            <a:r>
              <a:rPr lang="en-US" sz="2000" dirty="0" err="1"/>
              <a:t>Jamf</a:t>
            </a:r>
            <a:r>
              <a:rPr lang="en-US" sz="2000" dirty="0"/>
              <a:t> Pro</a:t>
            </a:r>
          </a:p>
          <a:p>
            <a:pPr marL="342900" indent="-342900">
              <a:buFont typeface="Arial" panose="020B0604020202020204" pitchFamily="34" charset="0"/>
              <a:buChar char="•"/>
            </a:pPr>
            <a:r>
              <a:rPr lang="en-US" sz="2000" dirty="0" err="1"/>
              <a:t>Automox</a:t>
            </a:r>
            <a:endParaRPr lang="en-US" sz="2000" dirty="0"/>
          </a:p>
        </p:txBody>
      </p:sp>
    </p:spTree>
    <p:extLst>
      <p:ext uri="{BB962C8B-B14F-4D97-AF65-F5344CB8AC3E}">
        <p14:creationId xmlns:p14="http://schemas.microsoft.com/office/powerpoint/2010/main" val="3788010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KERBEROS Authentication</a:t>
            </a:r>
          </a:p>
        </p:txBody>
      </p:sp>
      <p:sp>
        <p:nvSpPr>
          <p:cNvPr id="10" name="TextBox 9">
            <a:extLst>
              <a:ext uri="{FF2B5EF4-FFF2-40B4-BE49-F238E27FC236}">
                <a16:creationId xmlns:a16="http://schemas.microsoft.com/office/drawing/2014/main" id="{EF1139FE-0E85-4967-A495-F86596F10C88}"/>
              </a:ext>
            </a:extLst>
          </p:cNvPr>
          <p:cNvSpPr txBox="1"/>
          <p:nvPr/>
        </p:nvSpPr>
        <p:spPr>
          <a:xfrm>
            <a:off x="754420" y="1267146"/>
            <a:ext cx="6435011" cy="4801314"/>
          </a:xfrm>
          <a:prstGeom prst="rect">
            <a:avLst/>
          </a:prstGeom>
          <a:noFill/>
        </p:spPr>
        <p:txBody>
          <a:bodyPr wrap="square" rtlCol="0">
            <a:spAutoFit/>
          </a:bodyPr>
          <a:lstStyle/>
          <a:p>
            <a:pPr marL="342900" indent="-342900">
              <a:buAutoNum type="arabicParenR"/>
            </a:pPr>
            <a:r>
              <a:rPr lang="en-US" dirty="0"/>
              <a:t>Fred enters his credentials into </a:t>
            </a:r>
            <a:r>
              <a:rPr lang="en-US" dirty="0" err="1"/>
              <a:t>fred</a:t>
            </a:r>
            <a:r>
              <a:rPr lang="en-US" dirty="0"/>
              <a:t>-pc</a:t>
            </a:r>
          </a:p>
          <a:p>
            <a:pPr marL="342900" indent="-342900">
              <a:buAutoNum type="arabicParenR"/>
            </a:pPr>
            <a:r>
              <a:rPr lang="en-US" dirty="0"/>
              <a:t>Fred’s PC makes an authentication request</a:t>
            </a:r>
          </a:p>
          <a:p>
            <a:pPr marL="342900" indent="-342900">
              <a:buAutoNum type="arabicParenR"/>
            </a:pPr>
            <a:r>
              <a:rPr lang="en-US" dirty="0"/>
              <a:t>KDC answers with a challenge</a:t>
            </a:r>
          </a:p>
          <a:p>
            <a:pPr marL="342900" indent="-342900">
              <a:buAutoNum type="arabicParenR"/>
            </a:pPr>
            <a:r>
              <a:rPr lang="en-US" dirty="0"/>
              <a:t>Computer responds with challenge encrypted using a hash of </a:t>
            </a:r>
            <a:r>
              <a:rPr lang="en-US" dirty="0" err="1"/>
              <a:t>Freds</a:t>
            </a:r>
            <a:r>
              <a:rPr lang="en-US" dirty="0"/>
              <a:t> password.</a:t>
            </a:r>
          </a:p>
          <a:p>
            <a:pPr marL="342900" indent="-342900">
              <a:buAutoNum type="arabicParenR"/>
            </a:pPr>
            <a:r>
              <a:rPr lang="en-US" dirty="0">
                <a:solidFill>
                  <a:schemeClr val="bg2"/>
                </a:solidFill>
              </a:rPr>
              <a:t>KDC checks if challenge response matches what it expects</a:t>
            </a:r>
          </a:p>
          <a:p>
            <a:pPr marL="342900" indent="-342900">
              <a:buAutoNum type="arabicParenR"/>
            </a:pPr>
            <a:r>
              <a:rPr lang="en-US" dirty="0"/>
              <a:t>If its good, provides a TGT to Fred-PC</a:t>
            </a:r>
          </a:p>
          <a:p>
            <a:pPr marL="342900" indent="-342900">
              <a:buAutoNum type="arabicParenR"/>
            </a:pPr>
            <a:r>
              <a:rPr lang="en-US" dirty="0"/>
              <a:t>Fred-PC now needs to obtain a Service Ticket for itself.</a:t>
            </a:r>
          </a:p>
          <a:p>
            <a:pPr lvl="1"/>
            <a:r>
              <a:rPr lang="en-US" dirty="0"/>
              <a:t>---A Service ticket authenticates Fred to Fred-PC and lets him logon</a:t>
            </a:r>
          </a:p>
          <a:p>
            <a:pPr marL="342900" indent="-342900">
              <a:buFontTx/>
              <a:buAutoNum type="arabicParenR"/>
            </a:pPr>
            <a:r>
              <a:rPr lang="en-US" dirty="0"/>
              <a:t>If Fred has drives mapped, Fred-PC request more Service Tickets (using the TGT)</a:t>
            </a:r>
          </a:p>
          <a:p>
            <a:endParaRPr lang="en-US" dirty="0"/>
          </a:p>
          <a:p>
            <a:endParaRPr lang="en-US" dirty="0"/>
          </a:p>
          <a:p>
            <a:r>
              <a:rPr lang="en-US" dirty="0"/>
              <a:t> A logon process collects identification and authentication information and then uses Local Security Authority services to log on users.</a:t>
            </a:r>
          </a:p>
        </p:txBody>
      </p:sp>
      <p:pic>
        <p:nvPicPr>
          <p:cNvPr id="4" name="Graphic 3" descr="Computer">
            <a:extLst>
              <a:ext uri="{FF2B5EF4-FFF2-40B4-BE49-F238E27FC236}">
                <a16:creationId xmlns:a16="http://schemas.microsoft.com/office/drawing/2014/main" id="{01438679-E508-4787-A3F7-63DB74594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0020" y="1066021"/>
            <a:ext cx="1538980" cy="1538980"/>
          </a:xfrm>
          <a:prstGeom prst="rect">
            <a:avLst/>
          </a:prstGeom>
        </p:spPr>
      </p:pic>
      <p:pic>
        <p:nvPicPr>
          <p:cNvPr id="3" name="Graphic 2" descr="Laptop">
            <a:extLst>
              <a:ext uri="{FF2B5EF4-FFF2-40B4-BE49-F238E27FC236}">
                <a16:creationId xmlns:a16="http://schemas.microsoft.com/office/drawing/2014/main" id="{B0C5E2B4-1585-4AF7-AD21-48FD8F529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9431" y="2739278"/>
            <a:ext cx="1446246" cy="1446246"/>
          </a:xfrm>
          <a:prstGeom prst="rect">
            <a:avLst/>
          </a:prstGeom>
        </p:spPr>
      </p:pic>
      <p:pic>
        <p:nvPicPr>
          <p:cNvPr id="9" name="Graphic 8" descr="Computer">
            <a:extLst>
              <a:ext uri="{FF2B5EF4-FFF2-40B4-BE49-F238E27FC236}">
                <a16:creationId xmlns:a16="http://schemas.microsoft.com/office/drawing/2014/main" id="{42A1D560-6B3A-48E8-8687-1C5579141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3995" y="4690522"/>
            <a:ext cx="1538980" cy="1538980"/>
          </a:xfrm>
          <a:prstGeom prst="rect">
            <a:avLst/>
          </a:prstGeom>
        </p:spPr>
      </p:pic>
      <p:sp>
        <p:nvSpPr>
          <p:cNvPr id="13" name="TextBox 12">
            <a:extLst>
              <a:ext uri="{FF2B5EF4-FFF2-40B4-BE49-F238E27FC236}">
                <a16:creationId xmlns:a16="http://schemas.microsoft.com/office/drawing/2014/main" id="{5F050E25-74C3-4449-9C9C-977C643C1733}"/>
              </a:ext>
            </a:extLst>
          </p:cNvPr>
          <p:cNvSpPr txBox="1"/>
          <p:nvPr/>
        </p:nvSpPr>
        <p:spPr>
          <a:xfrm>
            <a:off x="7435743" y="4036162"/>
            <a:ext cx="1343608" cy="461665"/>
          </a:xfrm>
          <a:prstGeom prst="rect">
            <a:avLst/>
          </a:prstGeom>
          <a:noFill/>
        </p:spPr>
        <p:txBody>
          <a:bodyPr wrap="square" rtlCol="0">
            <a:spAutoFit/>
          </a:bodyPr>
          <a:lstStyle/>
          <a:p>
            <a:r>
              <a:rPr lang="en-US" sz="2400" dirty="0"/>
              <a:t>Fred-PC</a:t>
            </a:r>
          </a:p>
        </p:txBody>
      </p:sp>
      <p:pic>
        <p:nvPicPr>
          <p:cNvPr id="12" name="Graphic 11" descr="User">
            <a:extLst>
              <a:ext uri="{FF2B5EF4-FFF2-40B4-BE49-F238E27FC236}">
                <a16:creationId xmlns:a16="http://schemas.microsoft.com/office/drawing/2014/main" id="{E33C1844-157B-45C3-A2C1-0B13F5F90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543" y="2009390"/>
            <a:ext cx="914400" cy="914400"/>
          </a:xfrm>
          <a:prstGeom prst="rect">
            <a:avLst/>
          </a:prstGeom>
        </p:spPr>
      </p:pic>
      <p:sp>
        <p:nvSpPr>
          <p:cNvPr id="5" name="Rectangle 4">
            <a:extLst>
              <a:ext uri="{FF2B5EF4-FFF2-40B4-BE49-F238E27FC236}">
                <a16:creationId xmlns:a16="http://schemas.microsoft.com/office/drawing/2014/main" id="{03249327-F66F-4A4B-BCE8-0EA383A9EF78}"/>
              </a:ext>
            </a:extLst>
          </p:cNvPr>
          <p:cNvSpPr/>
          <p:nvPr/>
        </p:nvSpPr>
        <p:spPr>
          <a:xfrm>
            <a:off x="9993086" y="1267146"/>
            <a:ext cx="1709889" cy="1298772"/>
          </a:xfrm>
          <a:prstGeom prst="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981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KERBEROS Authentication</a:t>
            </a:r>
          </a:p>
        </p:txBody>
      </p:sp>
      <p:sp>
        <p:nvSpPr>
          <p:cNvPr id="10" name="TextBox 9">
            <a:extLst>
              <a:ext uri="{FF2B5EF4-FFF2-40B4-BE49-F238E27FC236}">
                <a16:creationId xmlns:a16="http://schemas.microsoft.com/office/drawing/2014/main" id="{EF1139FE-0E85-4967-A495-F86596F10C88}"/>
              </a:ext>
            </a:extLst>
          </p:cNvPr>
          <p:cNvSpPr txBox="1"/>
          <p:nvPr/>
        </p:nvSpPr>
        <p:spPr>
          <a:xfrm>
            <a:off x="754420" y="1267146"/>
            <a:ext cx="6435011" cy="4801314"/>
          </a:xfrm>
          <a:prstGeom prst="rect">
            <a:avLst/>
          </a:prstGeom>
          <a:noFill/>
        </p:spPr>
        <p:txBody>
          <a:bodyPr wrap="square" rtlCol="0">
            <a:spAutoFit/>
          </a:bodyPr>
          <a:lstStyle/>
          <a:p>
            <a:pPr marL="342900" indent="-342900">
              <a:buAutoNum type="arabicParenR"/>
            </a:pPr>
            <a:r>
              <a:rPr lang="en-US" dirty="0"/>
              <a:t>Fred enters his credentials into </a:t>
            </a:r>
            <a:r>
              <a:rPr lang="en-US" dirty="0" err="1"/>
              <a:t>fred</a:t>
            </a:r>
            <a:r>
              <a:rPr lang="en-US" dirty="0"/>
              <a:t>-pc</a:t>
            </a:r>
          </a:p>
          <a:p>
            <a:pPr marL="342900" indent="-342900">
              <a:buAutoNum type="arabicParenR"/>
            </a:pPr>
            <a:r>
              <a:rPr lang="en-US" dirty="0"/>
              <a:t>Fred’s PC makes an authentication request</a:t>
            </a:r>
          </a:p>
          <a:p>
            <a:pPr marL="342900" indent="-342900">
              <a:buAutoNum type="arabicParenR"/>
            </a:pPr>
            <a:r>
              <a:rPr lang="en-US" dirty="0"/>
              <a:t>KDC answers with a challenge</a:t>
            </a:r>
          </a:p>
          <a:p>
            <a:pPr marL="342900" indent="-342900">
              <a:buAutoNum type="arabicParenR"/>
            </a:pPr>
            <a:r>
              <a:rPr lang="en-US" dirty="0"/>
              <a:t>Computer responds with challenge encrypted using a hash of </a:t>
            </a:r>
            <a:r>
              <a:rPr lang="en-US" dirty="0" err="1"/>
              <a:t>Freds</a:t>
            </a:r>
            <a:r>
              <a:rPr lang="en-US" dirty="0"/>
              <a:t> password.</a:t>
            </a:r>
          </a:p>
          <a:p>
            <a:pPr marL="342900" indent="-342900">
              <a:buAutoNum type="arabicParenR"/>
            </a:pPr>
            <a:r>
              <a:rPr lang="en-US" dirty="0"/>
              <a:t>KDC checks if challenge response matches what it expects</a:t>
            </a:r>
          </a:p>
          <a:p>
            <a:pPr marL="342900" indent="-342900">
              <a:buAutoNum type="arabicParenR"/>
            </a:pPr>
            <a:r>
              <a:rPr lang="en-US" dirty="0">
                <a:solidFill>
                  <a:schemeClr val="bg2"/>
                </a:solidFill>
              </a:rPr>
              <a:t>If its good, provides a TGT to Fred-PC</a:t>
            </a:r>
          </a:p>
          <a:p>
            <a:pPr marL="342900" indent="-342900">
              <a:buAutoNum type="arabicParenR"/>
            </a:pPr>
            <a:r>
              <a:rPr lang="en-US" dirty="0"/>
              <a:t>Fred-PC now needs to obtain a Service Ticket for itself.</a:t>
            </a:r>
          </a:p>
          <a:p>
            <a:pPr lvl="1"/>
            <a:r>
              <a:rPr lang="en-US" dirty="0"/>
              <a:t>---A Service ticket authenticates Fred to Fred-PC and lets him logon</a:t>
            </a:r>
          </a:p>
          <a:p>
            <a:pPr marL="342900" indent="-342900">
              <a:buFontTx/>
              <a:buAutoNum type="arabicParenR"/>
            </a:pPr>
            <a:r>
              <a:rPr lang="en-US" dirty="0"/>
              <a:t>If Fred has drives mapped, Fred-PC request more Service Tickets (using the TGT)</a:t>
            </a:r>
          </a:p>
          <a:p>
            <a:endParaRPr lang="en-US" dirty="0"/>
          </a:p>
          <a:p>
            <a:endParaRPr lang="en-US" dirty="0"/>
          </a:p>
          <a:p>
            <a:r>
              <a:rPr lang="en-US" dirty="0"/>
              <a:t> A logon process collects identification and authentication information and then uses Local Security Authority services to log on users.</a:t>
            </a:r>
          </a:p>
        </p:txBody>
      </p:sp>
      <p:pic>
        <p:nvPicPr>
          <p:cNvPr id="4" name="Graphic 3" descr="Computer">
            <a:extLst>
              <a:ext uri="{FF2B5EF4-FFF2-40B4-BE49-F238E27FC236}">
                <a16:creationId xmlns:a16="http://schemas.microsoft.com/office/drawing/2014/main" id="{01438679-E508-4787-A3F7-63DB74594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0020" y="1066021"/>
            <a:ext cx="1538980" cy="1538980"/>
          </a:xfrm>
          <a:prstGeom prst="rect">
            <a:avLst/>
          </a:prstGeom>
        </p:spPr>
      </p:pic>
      <p:pic>
        <p:nvPicPr>
          <p:cNvPr id="3" name="Graphic 2" descr="Laptop">
            <a:extLst>
              <a:ext uri="{FF2B5EF4-FFF2-40B4-BE49-F238E27FC236}">
                <a16:creationId xmlns:a16="http://schemas.microsoft.com/office/drawing/2014/main" id="{B0C5E2B4-1585-4AF7-AD21-48FD8F529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9431" y="2739278"/>
            <a:ext cx="1446246" cy="1446246"/>
          </a:xfrm>
          <a:prstGeom prst="rect">
            <a:avLst/>
          </a:prstGeom>
        </p:spPr>
      </p:pic>
      <p:pic>
        <p:nvPicPr>
          <p:cNvPr id="9" name="Graphic 8" descr="Computer">
            <a:extLst>
              <a:ext uri="{FF2B5EF4-FFF2-40B4-BE49-F238E27FC236}">
                <a16:creationId xmlns:a16="http://schemas.microsoft.com/office/drawing/2014/main" id="{42A1D560-6B3A-48E8-8687-1C5579141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3995" y="4690522"/>
            <a:ext cx="1538980" cy="1538980"/>
          </a:xfrm>
          <a:prstGeom prst="rect">
            <a:avLst/>
          </a:prstGeom>
        </p:spPr>
      </p:pic>
      <p:cxnSp>
        <p:nvCxnSpPr>
          <p:cNvPr id="11" name="Straight Arrow Connector 10">
            <a:extLst>
              <a:ext uri="{FF2B5EF4-FFF2-40B4-BE49-F238E27FC236}">
                <a16:creationId xmlns:a16="http://schemas.microsoft.com/office/drawing/2014/main" id="{4C67153C-4B3F-4DC8-A9BC-0DC944406467}"/>
              </a:ext>
            </a:extLst>
          </p:cNvPr>
          <p:cNvCxnSpPr>
            <a:cxnSpLocks/>
          </p:cNvCxnSpPr>
          <p:nvPr/>
        </p:nvCxnSpPr>
        <p:spPr>
          <a:xfrm flipV="1">
            <a:off x="8461868" y="2102421"/>
            <a:ext cx="1702127" cy="906931"/>
          </a:xfrm>
          <a:prstGeom prst="straightConnector1">
            <a:avLst/>
          </a:prstGeom>
          <a:ln w="762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050E25-74C3-4449-9C9C-977C643C1733}"/>
              </a:ext>
            </a:extLst>
          </p:cNvPr>
          <p:cNvSpPr txBox="1"/>
          <p:nvPr/>
        </p:nvSpPr>
        <p:spPr>
          <a:xfrm>
            <a:off x="7435743" y="4036162"/>
            <a:ext cx="1343608" cy="461665"/>
          </a:xfrm>
          <a:prstGeom prst="rect">
            <a:avLst/>
          </a:prstGeom>
          <a:noFill/>
        </p:spPr>
        <p:txBody>
          <a:bodyPr wrap="square" rtlCol="0">
            <a:spAutoFit/>
          </a:bodyPr>
          <a:lstStyle/>
          <a:p>
            <a:r>
              <a:rPr lang="en-US" sz="2400" dirty="0"/>
              <a:t>Fred-PC</a:t>
            </a:r>
          </a:p>
        </p:txBody>
      </p:sp>
      <p:pic>
        <p:nvPicPr>
          <p:cNvPr id="12" name="Graphic 11" descr="User">
            <a:extLst>
              <a:ext uri="{FF2B5EF4-FFF2-40B4-BE49-F238E27FC236}">
                <a16:creationId xmlns:a16="http://schemas.microsoft.com/office/drawing/2014/main" id="{35D2CED4-03F2-425C-BF02-E6D279EA96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543" y="2009390"/>
            <a:ext cx="914400" cy="914400"/>
          </a:xfrm>
          <a:prstGeom prst="rect">
            <a:avLst/>
          </a:prstGeom>
        </p:spPr>
      </p:pic>
      <p:sp>
        <p:nvSpPr>
          <p:cNvPr id="14" name="TextBox 13">
            <a:extLst>
              <a:ext uri="{FF2B5EF4-FFF2-40B4-BE49-F238E27FC236}">
                <a16:creationId xmlns:a16="http://schemas.microsoft.com/office/drawing/2014/main" id="{532D0B06-92CC-4353-9276-379468050EE4}"/>
              </a:ext>
            </a:extLst>
          </p:cNvPr>
          <p:cNvSpPr txBox="1"/>
          <p:nvPr/>
        </p:nvSpPr>
        <p:spPr>
          <a:xfrm rot="19760596">
            <a:off x="8930418" y="2034020"/>
            <a:ext cx="892179" cy="369332"/>
          </a:xfrm>
          <a:prstGeom prst="rect">
            <a:avLst/>
          </a:prstGeom>
          <a:noFill/>
        </p:spPr>
        <p:txBody>
          <a:bodyPr wrap="square" rtlCol="0">
            <a:spAutoFit/>
          </a:bodyPr>
          <a:lstStyle/>
          <a:p>
            <a:r>
              <a:rPr lang="en-US" dirty="0"/>
              <a:t>TGT</a:t>
            </a:r>
          </a:p>
        </p:txBody>
      </p:sp>
    </p:spTree>
    <p:extLst>
      <p:ext uri="{BB962C8B-B14F-4D97-AF65-F5344CB8AC3E}">
        <p14:creationId xmlns:p14="http://schemas.microsoft.com/office/powerpoint/2010/main" val="968553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KERBEROS Authentication</a:t>
            </a:r>
          </a:p>
        </p:txBody>
      </p:sp>
      <p:sp>
        <p:nvSpPr>
          <p:cNvPr id="10" name="TextBox 9">
            <a:extLst>
              <a:ext uri="{FF2B5EF4-FFF2-40B4-BE49-F238E27FC236}">
                <a16:creationId xmlns:a16="http://schemas.microsoft.com/office/drawing/2014/main" id="{EF1139FE-0E85-4967-A495-F86596F10C88}"/>
              </a:ext>
            </a:extLst>
          </p:cNvPr>
          <p:cNvSpPr txBox="1"/>
          <p:nvPr/>
        </p:nvSpPr>
        <p:spPr>
          <a:xfrm>
            <a:off x="754420" y="1267146"/>
            <a:ext cx="6435011" cy="4801314"/>
          </a:xfrm>
          <a:prstGeom prst="rect">
            <a:avLst/>
          </a:prstGeom>
          <a:noFill/>
        </p:spPr>
        <p:txBody>
          <a:bodyPr wrap="square" rtlCol="0">
            <a:spAutoFit/>
          </a:bodyPr>
          <a:lstStyle/>
          <a:p>
            <a:pPr marL="342900" indent="-342900">
              <a:buAutoNum type="arabicParenR"/>
            </a:pPr>
            <a:r>
              <a:rPr lang="en-US" dirty="0"/>
              <a:t>Fred enters his credentials into </a:t>
            </a:r>
            <a:r>
              <a:rPr lang="en-US" dirty="0" err="1"/>
              <a:t>fred</a:t>
            </a:r>
            <a:r>
              <a:rPr lang="en-US" dirty="0"/>
              <a:t>-pc</a:t>
            </a:r>
          </a:p>
          <a:p>
            <a:pPr marL="342900" indent="-342900">
              <a:buAutoNum type="arabicParenR"/>
            </a:pPr>
            <a:r>
              <a:rPr lang="en-US" dirty="0"/>
              <a:t>Fred’s PC makes an authentication request</a:t>
            </a:r>
          </a:p>
          <a:p>
            <a:pPr marL="342900" indent="-342900">
              <a:buAutoNum type="arabicParenR"/>
            </a:pPr>
            <a:r>
              <a:rPr lang="en-US" dirty="0"/>
              <a:t>KDC answers with a challenge</a:t>
            </a:r>
          </a:p>
          <a:p>
            <a:pPr marL="342900" indent="-342900">
              <a:buAutoNum type="arabicParenR"/>
            </a:pPr>
            <a:r>
              <a:rPr lang="en-US" dirty="0"/>
              <a:t>Computer responds with challenge encrypted using a hash of </a:t>
            </a:r>
            <a:r>
              <a:rPr lang="en-US" dirty="0" err="1"/>
              <a:t>Freds</a:t>
            </a:r>
            <a:r>
              <a:rPr lang="en-US" dirty="0"/>
              <a:t> password.</a:t>
            </a:r>
          </a:p>
          <a:p>
            <a:pPr marL="342900" indent="-342900">
              <a:buAutoNum type="arabicParenR"/>
            </a:pPr>
            <a:r>
              <a:rPr lang="en-US" dirty="0"/>
              <a:t>KDC checks if challenge response matches what it expects</a:t>
            </a:r>
          </a:p>
          <a:p>
            <a:pPr marL="342900" indent="-342900">
              <a:buAutoNum type="arabicParenR"/>
            </a:pPr>
            <a:r>
              <a:rPr lang="en-US" dirty="0"/>
              <a:t>If its good, provides a TGT to Fred-PC</a:t>
            </a:r>
          </a:p>
          <a:p>
            <a:pPr marL="342900" indent="-342900">
              <a:buAutoNum type="arabicParenR"/>
            </a:pPr>
            <a:r>
              <a:rPr lang="en-US" dirty="0">
                <a:solidFill>
                  <a:schemeClr val="bg2"/>
                </a:solidFill>
              </a:rPr>
              <a:t>Fred-PC now needs to obtain a Service Ticket for itself.</a:t>
            </a:r>
          </a:p>
          <a:p>
            <a:pPr lvl="1"/>
            <a:r>
              <a:rPr lang="en-US" dirty="0">
                <a:solidFill>
                  <a:schemeClr val="bg2"/>
                </a:solidFill>
              </a:rPr>
              <a:t>---A Service ticket authenticates Fred to Fred-PC and lets him logon</a:t>
            </a:r>
          </a:p>
          <a:p>
            <a:pPr marL="342900" indent="-342900">
              <a:buFontTx/>
              <a:buAutoNum type="arabicParenR"/>
            </a:pPr>
            <a:r>
              <a:rPr lang="en-US" dirty="0"/>
              <a:t>If Fred has drives mapped, Fred-PC request more Service Tickets (using the TGT)</a:t>
            </a:r>
          </a:p>
          <a:p>
            <a:endParaRPr lang="en-US" dirty="0"/>
          </a:p>
          <a:p>
            <a:endParaRPr lang="en-US" dirty="0"/>
          </a:p>
          <a:p>
            <a:r>
              <a:rPr lang="en-US" dirty="0"/>
              <a:t> A logon process collects identification and authentication information and then uses Local Security Authority services to log on users.</a:t>
            </a:r>
          </a:p>
        </p:txBody>
      </p:sp>
      <p:pic>
        <p:nvPicPr>
          <p:cNvPr id="4" name="Graphic 3" descr="Computer">
            <a:extLst>
              <a:ext uri="{FF2B5EF4-FFF2-40B4-BE49-F238E27FC236}">
                <a16:creationId xmlns:a16="http://schemas.microsoft.com/office/drawing/2014/main" id="{01438679-E508-4787-A3F7-63DB74594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0020" y="1066021"/>
            <a:ext cx="1538980" cy="1538980"/>
          </a:xfrm>
          <a:prstGeom prst="rect">
            <a:avLst/>
          </a:prstGeom>
        </p:spPr>
      </p:pic>
      <p:pic>
        <p:nvPicPr>
          <p:cNvPr id="3" name="Graphic 2" descr="Laptop">
            <a:extLst>
              <a:ext uri="{FF2B5EF4-FFF2-40B4-BE49-F238E27FC236}">
                <a16:creationId xmlns:a16="http://schemas.microsoft.com/office/drawing/2014/main" id="{B0C5E2B4-1585-4AF7-AD21-48FD8F529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9431" y="2739278"/>
            <a:ext cx="1446246" cy="1446246"/>
          </a:xfrm>
          <a:prstGeom prst="rect">
            <a:avLst/>
          </a:prstGeom>
        </p:spPr>
      </p:pic>
      <p:pic>
        <p:nvPicPr>
          <p:cNvPr id="9" name="Graphic 8" descr="Computer">
            <a:extLst>
              <a:ext uri="{FF2B5EF4-FFF2-40B4-BE49-F238E27FC236}">
                <a16:creationId xmlns:a16="http://schemas.microsoft.com/office/drawing/2014/main" id="{42A1D560-6B3A-48E8-8687-1C5579141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3995" y="4690522"/>
            <a:ext cx="1538980" cy="1538980"/>
          </a:xfrm>
          <a:prstGeom prst="rect">
            <a:avLst/>
          </a:prstGeom>
        </p:spPr>
      </p:pic>
      <p:cxnSp>
        <p:nvCxnSpPr>
          <p:cNvPr id="11" name="Straight Arrow Connector 10">
            <a:extLst>
              <a:ext uri="{FF2B5EF4-FFF2-40B4-BE49-F238E27FC236}">
                <a16:creationId xmlns:a16="http://schemas.microsoft.com/office/drawing/2014/main" id="{4C67153C-4B3F-4DC8-A9BC-0DC944406467}"/>
              </a:ext>
            </a:extLst>
          </p:cNvPr>
          <p:cNvCxnSpPr>
            <a:cxnSpLocks/>
          </p:cNvCxnSpPr>
          <p:nvPr/>
        </p:nvCxnSpPr>
        <p:spPr>
          <a:xfrm flipV="1">
            <a:off x="8461868" y="2102421"/>
            <a:ext cx="1702127" cy="90693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050E25-74C3-4449-9C9C-977C643C1733}"/>
              </a:ext>
            </a:extLst>
          </p:cNvPr>
          <p:cNvSpPr txBox="1"/>
          <p:nvPr/>
        </p:nvSpPr>
        <p:spPr>
          <a:xfrm>
            <a:off x="7435743" y="4036162"/>
            <a:ext cx="1343608" cy="461665"/>
          </a:xfrm>
          <a:prstGeom prst="rect">
            <a:avLst/>
          </a:prstGeom>
          <a:noFill/>
        </p:spPr>
        <p:txBody>
          <a:bodyPr wrap="square" rtlCol="0">
            <a:spAutoFit/>
          </a:bodyPr>
          <a:lstStyle/>
          <a:p>
            <a:r>
              <a:rPr lang="en-US" sz="2400" dirty="0"/>
              <a:t>Fred-PC</a:t>
            </a:r>
          </a:p>
        </p:txBody>
      </p:sp>
      <p:pic>
        <p:nvPicPr>
          <p:cNvPr id="12" name="Graphic 11" descr="User">
            <a:extLst>
              <a:ext uri="{FF2B5EF4-FFF2-40B4-BE49-F238E27FC236}">
                <a16:creationId xmlns:a16="http://schemas.microsoft.com/office/drawing/2014/main" id="{6CCD74FB-7798-4982-A149-5C3237467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543" y="2009390"/>
            <a:ext cx="914400" cy="914400"/>
          </a:xfrm>
          <a:prstGeom prst="rect">
            <a:avLst/>
          </a:prstGeom>
        </p:spPr>
      </p:pic>
      <p:sp>
        <p:nvSpPr>
          <p:cNvPr id="14" name="TextBox 13">
            <a:extLst>
              <a:ext uri="{FF2B5EF4-FFF2-40B4-BE49-F238E27FC236}">
                <a16:creationId xmlns:a16="http://schemas.microsoft.com/office/drawing/2014/main" id="{9CC452A6-2D81-44B5-80E6-F9084C269F22}"/>
              </a:ext>
            </a:extLst>
          </p:cNvPr>
          <p:cNvSpPr txBox="1"/>
          <p:nvPr/>
        </p:nvSpPr>
        <p:spPr>
          <a:xfrm rot="19760596">
            <a:off x="8342412" y="2041583"/>
            <a:ext cx="2112936" cy="369332"/>
          </a:xfrm>
          <a:prstGeom prst="rect">
            <a:avLst/>
          </a:prstGeom>
          <a:noFill/>
        </p:spPr>
        <p:txBody>
          <a:bodyPr wrap="square" rtlCol="0">
            <a:spAutoFit/>
          </a:bodyPr>
          <a:lstStyle/>
          <a:p>
            <a:r>
              <a:rPr lang="en-US" dirty="0"/>
              <a:t>TGT:: TGS_REQ</a:t>
            </a:r>
          </a:p>
        </p:txBody>
      </p:sp>
    </p:spTree>
    <p:extLst>
      <p:ext uri="{BB962C8B-B14F-4D97-AF65-F5344CB8AC3E}">
        <p14:creationId xmlns:p14="http://schemas.microsoft.com/office/powerpoint/2010/main" val="924523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KERBEROS Authentication</a:t>
            </a:r>
          </a:p>
        </p:txBody>
      </p:sp>
      <p:sp>
        <p:nvSpPr>
          <p:cNvPr id="10" name="TextBox 9">
            <a:extLst>
              <a:ext uri="{FF2B5EF4-FFF2-40B4-BE49-F238E27FC236}">
                <a16:creationId xmlns:a16="http://schemas.microsoft.com/office/drawing/2014/main" id="{EF1139FE-0E85-4967-A495-F86596F10C88}"/>
              </a:ext>
            </a:extLst>
          </p:cNvPr>
          <p:cNvSpPr txBox="1"/>
          <p:nvPr/>
        </p:nvSpPr>
        <p:spPr>
          <a:xfrm>
            <a:off x="754420" y="1267146"/>
            <a:ext cx="6435011" cy="4801314"/>
          </a:xfrm>
          <a:prstGeom prst="rect">
            <a:avLst/>
          </a:prstGeom>
          <a:noFill/>
        </p:spPr>
        <p:txBody>
          <a:bodyPr wrap="square" rtlCol="0">
            <a:spAutoFit/>
          </a:bodyPr>
          <a:lstStyle/>
          <a:p>
            <a:pPr marL="342900" indent="-342900">
              <a:buAutoNum type="arabicParenR"/>
            </a:pPr>
            <a:r>
              <a:rPr lang="en-US" dirty="0"/>
              <a:t>Fred enters his credentials into </a:t>
            </a:r>
            <a:r>
              <a:rPr lang="en-US" dirty="0" err="1"/>
              <a:t>fred</a:t>
            </a:r>
            <a:r>
              <a:rPr lang="en-US" dirty="0"/>
              <a:t>-pc</a:t>
            </a:r>
          </a:p>
          <a:p>
            <a:pPr marL="342900" indent="-342900">
              <a:buAutoNum type="arabicParenR"/>
            </a:pPr>
            <a:r>
              <a:rPr lang="en-US" dirty="0"/>
              <a:t>Fred’s PC makes an authentication request</a:t>
            </a:r>
          </a:p>
          <a:p>
            <a:pPr marL="342900" indent="-342900">
              <a:buAutoNum type="arabicParenR"/>
            </a:pPr>
            <a:r>
              <a:rPr lang="en-US" dirty="0"/>
              <a:t>KDC answers with a challenge</a:t>
            </a:r>
          </a:p>
          <a:p>
            <a:pPr marL="342900" indent="-342900">
              <a:buAutoNum type="arabicParenR"/>
            </a:pPr>
            <a:r>
              <a:rPr lang="en-US" dirty="0"/>
              <a:t>Computer responds with challenge encrypted using a hash of </a:t>
            </a:r>
            <a:r>
              <a:rPr lang="en-US" dirty="0" err="1"/>
              <a:t>Freds</a:t>
            </a:r>
            <a:r>
              <a:rPr lang="en-US" dirty="0"/>
              <a:t> password.</a:t>
            </a:r>
          </a:p>
          <a:p>
            <a:pPr marL="342900" indent="-342900">
              <a:buAutoNum type="arabicParenR"/>
            </a:pPr>
            <a:r>
              <a:rPr lang="en-US" dirty="0"/>
              <a:t>KDC checks if challenge response matches what it expects</a:t>
            </a:r>
          </a:p>
          <a:p>
            <a:pPr marL="342900" indent="-342900">
              <a:buAutoNum type="arabicParenR"/>
            </a:pPr>
            <a:r>
              <a:rPr lang="en-US" dirty="0"/>
              <a:t>If its good, provides a TGT to Fred-PC</a:t>
            </a:r>
          </a:p>
          <a:p>
            <a:pPr marL="342900" indent="-342900">
              <a:buAutoNum type="arabicParenR"/>
            </a:pPr>
            <a:r>
              <a:rPr lang="en-US" dirty="0">
                <a:solidFill>
                  <a:schemeClr val="bg2"/>
                </a:solidFill>
              </a:rPr>
              <a:t>Fred-PC now needs to obtain a Service Ticket for itself.</a:t>
            </a:r>
          </a:p>
          <a:p>
            <a:pPr lvl="1"/>
            <a:r>
              <a:rPr lang="en-US" dirty="0">
                <a:solidFill>
                  <a:schemeClr val="bg2"/>
                </a:solidFill>
              </a:rPr>
              <a:t>---A Service ticket authenticates Fred to Fred-PC and lets him logon</a:t>
            </a:r>
          </a:p>
          <a:p>
            <a:pPr marL="342900" indent="-342900">
              <a:buFontTx/>
              <a:buAutoNum type="arabicParenR"/>
            </a:pPr>
            <a:r>
              <a:rPr lang="en-US" dirty="0"/>
              <a:t>If Fred has drives mapped, Fred-PC request more Service Tickets (using the TGT)</a:t>
            </a:r>
          </a:p>
          <a:p>
            <a:endParaRPr lang="en-US" dirty="0"/>
          </a:p>
          <a:p>
            <a:endParaRPr lang="en-US" dirty="0"/>
          </a:p>
          <a:p>
            <a:r>
              <a:rPr lang="en-US" dirty="0"/>
              <a:t> A logon process collects identification and authentication information and then uses Local Security Authority services to log on users.</a:t>
            </a:r>
          </a:p>
        </p:txBody>
      </p:sp>
      <p:pic>
        <p:nvPicPr>
          <p:cNvPr id="4" name="Graphic 3" descr="Computer">
            <a:extLst>
              <a:ext uri="{FF2B5EF4-FFF2-40B4-BE49-F238E27FC236}">
                <a16:creationId xmlns:a16="http://schemas.microsoft.com/office/drawing/2014/main" id="{01438679-E508-4787-A3F7-63DB74594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0020" y="1066021"/>
            <a:ext cx="1538980" cy="1538980"/>
          </a:xfrm>
          <a:prstGeom prst="rect">
            <a:avLst/>
          </a:prstGeom>
        </p:spPr>
      </p:pic>
      <p:pic>
        <p:nvPicPr>
          <p:cNvPr id="3" name="Graphic 2" descr="Laptop">
            <a:extLst>
              <a:ext uri="{FF2B5EF4-FFF2-40B4-BE49-F238E27FC236}">
                <a16:creationId xmlns:a16="http://schemas.microsoft.com/office/drawing/2014/main" id="{B0C5E2B4-1585-4AF7-AD21-48FD8F529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9431" y="2739278"/>
            <a:ext cx="1446246" cy="1446246"/>
          </a:xfrm>
          <a:prstGeom prst="rect">
            <a:avLst/>
          </a:prstGeom>
        </p:spPr>
      </p:pic>
      <p:pic>
        <p:nvPicPr>
          <p:cNvPr id="9" name="Graphic 8" descr="Computer">
            <a:extLst>
              <a:ext uri="{FF2B5EF4-FFF2-40B4-BE49-F238E27FC236}">
                <a16:creationId xmlns:a16="http://schemas.microsoft.com/office/drawing/2014/main" id="{42A1D560-6B3A-48E8-8687-1C5579141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3995" y="4690522"/>
            <a:ext cx="1538980" cy="1538980"/>
          </a:xfrm>
          <a:prstGeom prst="rect">
            <a:avLst/>
          </a:prstGeom>
        </p:spPr>
      </p:pic>
      <p:cxnSp>
        <p:nvCxnSpPr>
          <p:cNvPr id="11" name="Straight Arrow Connector 10">
            <a:extLst>
              <a:ext uri="{FF2B5EF4-FFF2-40B4-BE49-F238E27FC236}">
                <a16:creationId xmlns:a16="http://schemas.microsoft.com/office/drawing/2014/main" id="{4C67153C-4B3F-4DC8-A9BC-0DC944406467}"/>
              </a:ext>
            </a:extLst>
          </p:cNvPr>
          <p:cNvCxnSpPr>
            <a:cxnSpLocks/>
          </p:cNvCxnSpPr>
          <p:nvPr/>
        </p:nvCxnSpPr>
        <p:spPr>
          <a:xfrm flipV="1">
            <a:off x="8461868" y="2102421"/>
            <a:ext cx="1702127" cy="906931"/>
          </a:xfrm>
          <a:prstGeom prst="straightConnector1">
            <a:avLst/>
          </a:prstGeom>
          <a:ln w="762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050E25-74C3-4449-9C9C-977C643C1733}"/>
              </a:ext>
            </a:extLst>
          </p:cNvPr>
          <p:cNvSpPr txBox="1"/>
          <p:nvPr/>
        </p:nvSpPr>
        <p:spPr>
          <a:xfrm>
            <a:off x="7435743" y="4036162"/>
            <a:ext cx="1343608" cy="461665"/>
          </a:xfrm>
          <a:prstGeom prst="rect">
            <a:avLst/>
          </a:prstGeom>
          <a:noFill/>
        </p:spPr>
        <p:txBody>
          <a:bodyPr wrap="square" rtlCol="0">
            <a:spAutoFit/>
          </a:bodyPr>
          <a:lstStyle/>
          <a:p>
            <a:r>
              <a:rPr lang="en-US" sz="2400" dirty="0"/>
              <a:t>Fred-PC</a:t>
            </a:r>
          </a:p>
        </p:txBody>
      </p:sp>
      <p:pic>
        <p:nvPicPr>
          <p:cNvPr id="12" name="Graphic 11" descr="User">
            <a:extLst>
              <a:ext uri="{FF2B5EF4-FFF2-40B4-BE49-F238E27FC236}">
                <a16:creationId xmlns:a16="http://schemas.microsoft.com/office/drawing/2014/main" id="{6CCD74FB-7798-4982-A149-5C3237467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543" y="2009390"/>
            <a:ext cx="914400" cy="914400"/>
          </a:xfrm>
          <a:prstGeom prst="rect">
            <a:avLst/>
          </a:prstGeom>
        </p:spPr>
      </p:pic>
      <p:sp>
        <p:nvSpPr>
          <p:cNvPr id="14" name="TextBox 13">
            <a:extLst>
              <a:ext uri="{FF2B5EF4-FFF2-40B4-BE49-F238E27FC236}">
                <a16:creationId xmlns:a16="http://schemas.microsoft.com/office/drawing/2014/main" id="{9CC452A6-2D81-44B5-80E6-F9084C269F22}"/>
              </a:ext>
            </a:extLst>
          </p:cNvPr>
          <p:cNvSpPr txBox="1"/>
          <p:nvPr/>
        </p:nvSpPr>
        <p:spPr>
          <a:xfrm rot="19760596">
            <a:off x="8342412" y="2041583"/>
            <a:ext cx="2112936" cy="369332"/>
          </a:xfrm>
          <a:prstGeom prst="rect">
            <a:avLst/>
          </a:prstGeom>
          <a:noFill/>
        </p:spPr>
        <p:txBody>
          <a:bodyPr wrap="square" rtlCol="0">
            <a:spAutoFit/>
          </a:bodyPr>
          <a:lstStyle/>
          <a:p>
            <a:r>
              <a:rPr lang="en-US" dirty="0"/>
              <a:t>Service Ticket</a:t>
            </a:r>
          </a:p>
        </p:txBody>
      </p:sp>
    </p:spTree>
    <p:extLst>
      <p:ext uri="{BB962C8B-B14F-4D97-AF65-F5344CB8AC3E}">
        <p14:creationId xmlns:p14="http://schemas.microsoft.com/office/powerpoint/2010/main" val="2516281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KERBEROS Authentication</a:t>
            </a:r>
          </a:p>
        </p:txBody>
      </p:sp>
      <p:sp>
        <p:nvSpPr>
          <p:cNvPr id="10" name="TextBox 9">
            <a:extLst>
              <a:ext uri="{FF2B5EF4-FFF2-40B4-BE49-F238E27FC236}">
                <a16:creationId xmlns:a16="http://schemas.microsoft.com/office/drawing/2014/main" id="{EF1139FE-0E85-4967-A495-F86596F10C88}"/>
              </a:ext>
            </a:extLst>
          </p:cNvPr>
          <p:cNvSpPr txBox="1"/>
          <p:nvPr/>
        </p:nvSpPr>
        <p:spPr>
          <a:xfrm>
            <a:off x="754420" y="1267146"/>
            <a:ext cx="6435011" cy="4524315"/>
          </a:xfrm>
          <a:prstGeom prst="rect">
            <a:avLst/>
          </a:prstGeom>
          <a:noFill/>
        </p:spPr>
        <p:txBody>
          <a:bodyPr wrap="square" rtlCol="0">
            <a:spAutoFit/>
          </a:bodyPr>
          <a:lstStyle/>
          <a:p>
            <a:pPr marL="342900" indent="-342900">
              <a:buAutoNum type="arabicParenR"/>
            </a:pPr>
            <a:r>
              <a:rPr lang="en-US" dirty="0"/>
              <a:t>Fred enters his credentials into </a:t>
            </a:r>
            <a:r>
              <a:rPr lang="en-US" dirty="0" err="1"/>
              <a:t>fred</a:t>
            </a:r>
            <a:r>
              <a:rPr lang="en-US" dirty="0"/>
              <a:t>-pc</a:t>
            </a:r>
          </a:p>
          <a:p>
            <a:pPr marL="342900" indent="-342900">
              <a:buAutoNum type="arabicParenR"/>
            </a:pPr>
            <a:r>
              <a:rPr lang="en-US" dirty="0"/>
              <a:t>Fred’s PC makes an authentication request</a:t>
            </a:r>
          </a:p>
          <a:p>
            <a:pPr marL="342900" indent="-342900">
              <a:buAutoNum type="arabicParenR"/>
            </a:pPr>
            <a:r>
              <a:rPr lang="en-US" dirty="0"/>
              <a:t>KDC answers with a challenge</a:t>
            </a:r>
          </a:p>
          <a:p>
            <a:pPr marL="342900" indent="-342900">
              <a:buAutoNum type="arabicParenR"/>
            </a:pPr>
            <a:r>
              <a:rPr lang="en-US" dirty="0"/>
              <a:t>Computer responds with challenge encrypted using a hash of </a:t>
            </a:r>
            <a:r>
              <a:rPr lang="en-US" dirty="0" err="1"/>
              <a:t>Freds</a:t>
            </a:r>
            <a:r>
              <a:rPr lang="en-US" dirty="0"/>
              <a:t> password.</a:t>
            </a:r>
          </a:p>
          <a:p>
            <a:pPr marL="342900" indent="-342900">
              <a:buAutoNum type="arabicParenR"/>
            </a:pPr>
            <a:r>
              <a:rPr lang="en-US" dirty="0"/>
              <a:t>KDC checks if challenge response matches what it expects</a:t>
            </a:r>
          </a:p>
          <a:p>
            <a:pPr marL="342900" indent="-342900">
              <a:buAutoNum type="arabicParenR"/>
            </a:pPr>
            <a:r>
              <a:rPr lang="en-US" dirty="0"/>
              <a:t>If its good, provides a TGT to Fred-PC</a:t>
            </a:r>
          </a:p>
          <a:p>
            <a:pPr marL="342900" indent="-342900">
              <a:buAutoNum type="arabicParenR"/>
            </a:pPr>
            <a:r>
              <a:rPr lang="en-US" dirty="0"/>
              <a:t>Fred-PC now needs to obtain a Service Ticket for itself.</a:t>
            </a:r>
          </a:p>
          <a:p>
            <a:pPr lvl="1"/>
            <a:r>
              <a:rPr lang="en-US" dirty="0"/>
              <a:t>---A Service ticket authenticates Fred to Fred-PC and lets him logon</a:t>
            </a:r>
          </a:p>
          <a:p>
            <a:pPr marL="342900" indent="-342900">
              <a:buFontTx/>
              <a:buAutoNum type="arabicParenR"/>
            </a:pPr>
            <a:r>
              <a:rPr lang="en-US" dirty="0">
                <a:solidFill>
                  <a:schemeClr val="bg2"/>
                </a:solidFill>
              </a:rPr>
              <a:t>If Fred has drives mapped, Fred-PC uses the TGT to request more Service Tickets for those mapped drives</a:t>
            </a:r>
            <a:endParaRPr lang="en-US" dirty="0"/>
          </a:p>
          <a:p>
            <a:endParaRPr lang="en-US" dirty="0"/>
          </a:p>
          <a:p>
            <a:r>
              <a:rPr lang="en-US" dirty="0"/>
              <a:t> A logon process collects identification and authentication information and then uses Local Security Authority services to log on users.</a:t>
            </a:r>
          </a:p>
        </p:txBody>
      </p:sp>
      <p:pic>
        <p:nvPicPr>
          <p:cNvPr id="4" name="Graphic 3" descr="Computer">
            <a:extLst>
              <a:ext uri="{FF2B5EF4-FFF2-40B4-BE49-F238E27FC236}">
                <a16:creationId xmlns:a16="http://schemas.microsoft.com/office/drawing/2014/main" id="{01438679-E508-4787-A3F7-63DB74594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0020" y="1066021"/>
            <a:ext cx="1538980" cy="1538980"/>
          </a:xfrm>
          <a:prstGeom prst="rect">
            <a:avLst/>
          </a:prstGeom>
        </p:spPr>
      </p:pic>
      <p:pic>
        <p:nvPicPr>
          <p:cNvPr id="3" name="Graphic 2" descr="Laptop">
            <a:extLst>
              <a:ext uri="{FF2B5EF4-FFF2-40B4-BE49-F238E27FC236}">
                <a16:creationId xmlns:a16="http://schemas.microsoft.com/office/drawing/2014/main" id="{B0C5E2B4-1585-4AF7-AD21-48FD8F529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9431" y="2739278"/>
            <a:ext cx="1446246" cy="1446246"/>
          </a:xfrm>
          <a:prstGeom prst="rect">
            <a:avLst/>
          </a:prstGeom>
        </p:spPr>
      </p:pic>
      <p:pic>
        <p:nvPicPr>
          <p:cNvPr id="9" name="Graphic 8" descr="Computer">
            <a:extLst>
              <a:ext uri="{FF2B5EF4-FFF2-40B4-BE49-F238E27FC236}">
                <a16:creationId xmlns:a16="http://schemas.microsoft.com/office/drawing/2014/main" id="{42A1D560-6B3A-48E8-8687-1C5579141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3995" y="4690522"/>
            <a:ext cx="1538980" cy="1538980"/>
          </a:xfrm>
          <a:prstGeom prst="rect">
            <a:avLst/>
          </a:prstGeom>
        </p:spPr>
      </p:pic>
      <p:cxnSp>
        <p:nvCxnSpPr>
          <p:cNvPr id="11" name="Straight Arrow Connector 10">
            <a:extLst>
              <a:ext uri="{FF2B5EF4-FFF2-40B4-BE49-F238E27FC236}">
                <a16:creationId xmlns:a16="http://schemas.microsoft.com/office/drawing/2014/main" id="{4C67153C-4B3F-4DC8-A9BC-0DC944406467}"/>
              </a:ext>
            </a:extLst>
          </p:cNvPr>
          <p:cNvCxnSpPr>
            <a:cxnSpLocks/>
            <a:endCxn id="9" idx="0"/>
          </p:cNvCxnSpPr>
          <p:nvPr/>
        </p:nvCxnSpPr>
        <p:spPr>
          <a:xfrm>
            <a:off x="8461868" y="3009353"/>
            <a:ext cx="2471617" cy="168116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050E25-74C3-4449-9C9C-977C643C1733}"/>
              </a:ext>
            </a:extLst>
          </p:cNvPr>
          <p:cNvSpPr txBox="1"/>
          <p:nvPr/>
        </p:nvSpPr>
        <p:spPr>
          <a:xfrm>
            <a:off x="7435743" y="4036162"/>
            <a:ext cx="1343608" cy="461665"/>
          </a:xfrm>
          <a:prstGeom prst="rect">
            <a:avLst/>
          </a:prstGeom>
          <a:noFill/>
        </p:spPr>
        <p:txBody>
          <a:bodyPr wrap="square" rtlCol="0">
            <a:spAutoFit/>
          </a:bodyPr>
          <a:lstStyle/>
          <a:p>
            <a:r>
              <a:rPr lang="en-US" sz="2400" dirty="0"/>
              <a:t>Fred-PC</a:t>
            </a:r>
          </a:p>
        </p:txBody>
      </p:sp>
      <p:pic>
        <p:nvPicPr>
          <p:cNvPr id="12" name="Graphic 11" descr="User">
            <a:extLst>
              <a:ext uri="{FF2B5EF4-FFF2-40B4-BE49-F238E27FC236}">
                <a16:creationId xmlns:a16="http://schemas.microsoft.com/office/drawing/2014/main" id="{369009FD-08B6-43A8-A0A7-62460D494E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543" y="2009390"/>
            <a:ext cx="914400" cy="914400"/>
          </a:xfrm>
          <a:prstGeom prst="rect">
            <a:avLst/>
          </a:prstGeom>
        </p:spPr>
      </p:pic>
      <p:cxnSp>
        <p:nvCxnSpPr>
          <p:cNvPr id="14" name="Straight Arrow Connector 13">
            <a:extLst>
              <a:ext uri="{FF2B5EF4-FFF2-40B4-BE49-F238E27FC236}">
                <a16:creationId xmlns:a16="http://schemas.microsoft.com/office/drawing/2014/main" id="{364122E3-9933-4386-992F-06893BD5275F}"/>
              </a:ext>
            </a:extLst>
          </p:cNvPr>
          <p:cNvCxnSpPr>
            <a:cxnSpLocks/>
          </p:cNvCxnSpPr>
          <p:nvPr/>
        </p:nvCxnSpPr>
        <p:spPr>
          <a:xfrm flipH="1" flipV="1">
            <a:off x="8537510" y="3928188"/>
            <a:ext cx="1626485" cy="1343608"/>
          </a:xfrm>
          <a:prstGeom prst="straightConnector1">
            <a:avLst/>
          </a:prstGeom>
          <a:ln w="762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608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KERBEROS Authentication</a:t>
            </a:r>
          </a:p>
        </p:txBody>
      </p:sp>
      <p:sp>
        <p:nvSpPr>
          <p:cNvPr id="10" name="TextBox 9">
            <a:extLst>
              <a:ext uri="{FF2B5EF4-FFF2-40B4-BE49-F238E27FC236}">
                <a16:creationId xmlns:a16="http://schemas.microsoft.com/office/drawing/2014/main" id="{EF1139FE-0E85-4967-A495-F86596F10C88}"/>
              </a:ext>
            </a:extLst>
          </p:cNvPr>
          <p:cNvSpPr txBox="1"/>
          <p:nvPr/>
        </p:nvSpPr>
        <p:spPr>
          <a:xfrm>
            <a:off x="754420" y="1267146"/>
            <a:ext cx="6435011" cy="5632311"/>
          </a:xfrm>
          <a:prstGeom prst="rect">
            <a:avLst/>
          </a:prstGeom>
          <a:noFill/>
        </p:spPr>
        <p:txBody>
          <a:bodyPr wrap="square" rtlCol="0">
            <a:spAutoFit/>
          </a:bodyPr>
          <a:lstStyle/>
          <a:p>
            <a:pPr marL="342900" indent="-342900">
              <a:buAutoNum type="arabicParenR"/>
            </a:pPr>
            <a:r>
              <a:rPr lang="en-US" dirty="0"/>
              <a:t>Fred enters his credentials into </a:t>
            </a:r>
            <a:r>
              <a:rPr lang="en-US" dirty="0" err="1"/>
              <a:t>fred</a:t>
            </a:r>
            <a:r>
              <a:rPr lang="en-US" dirty="0"/>
              <a:t>-pc</a:t>
            </a:r>
          </a:p>
          <a:p>
            <a:pPr marL="342900" indent="-342900">
              <a:buAutoNum type="arabicParenR"/>
            </a:pPr>
            <a:r>
              <a:rPr lang="en-US" dirty="0"/>
              <a:t>Fred’s PC makes an authentication request</a:t>
            </a:r>
          </a:p>
          <a:p>
            <a:pPr marL="342900" indent="-342900">
              <a:buAutoNum type="arabicParenR"/>
            </a:pPr>
            <a:r>
              <a:rPr lang="en-US" dirty="0"/>
              <a:t>KDC answers with a challenge</a:t>
            </a:r>
          </a:p>
          <a:p>
            <a:pPr marL="342900" indent="-342900">
              <a:buAutoNum type="arabicParenR"/>
            </a:pPr>
            <a:r>
              <a:rPr lang="en-US" dirty="0"/>
              <a:t>Computer responds with challenge encrypted using a hash of </a:t>
            </a:r>
            <a:r>
              <a:rPr lang="en-US" dirty="0" err="1"/>
              <a:t>Freds</a:t>
            </a:r>
            <a:r>
              <a:rPr lang="en-US" dirty="0"/>
              <a:t> password.</a:t>
            </a:r>
          </a:p>
          <a:p>
            <a:pPr marL="342900" indent="-342900">
              <a:buAutoNum type="arabicParenR"/>
            </a:pPr>
            <a:r>
              <a:rPr lang="en-US" dirty="0"/>
              <a:t>KDC checks if challenge response matches what it expects</a:t>
            </a:r>
          </a:p>
          <a:p>
            <a:pPr marL="342900" indent="-342900">
              <a:buAutoNum type="arabicParenR"/>
            </a:pPr>
            <a:r>
              <a:rPr lang="en-US" dirty="0"/>
              <a:t>If its good, provides a TGT to Fred-PC</a:t>
            </a:r>
          </a:p>
          <a:p>
            <a:pPr marL="342900" indent="-342900">
              <a:buAutoNum type="arabicParenR"/>
            </a:pPr>
            <a:r>
              <a:rPr lang="en-US" dirty="0"/>
              <a:t>Fred-PC now needs to obtain a Service Ticket for itself.</a:t>
            </a:r>
          </a:p>
          <a:p>
            <a:pPr lvl="1"/>
            <a:r>
              <a:rPr lang="en-US" dirty="0"/>
              <a:t>---A Service ticket authenticates Fred to Fred-PC and lets him logon</a:t>
            </a:r>
          </a:p>
          <a:p>
            <a:pPr marL="342900" indent="-342900">
              <a:buFontTx/>
              <a:buAutoNum type="arabicParenR"/>
            </a:pPr>
            <a:r>
              <a:rPr lang="en-US" dirty="0"/>
              <a:t>If Fred has drives mapped, Fred-PC request more Service Tickets (using the TGT)</a:t>
            </a:r>
          </a:p>
          <a:p>
            <a:endParaRPr lang="en-US" dirty="0"/>
          </a:p>
          <a:p>
            <a:endParaRPr lang="en-US" dirty="0">
              <a:solidFill>
                <a:schemeClr val="tx2"/>
              </a:solidFill>
            </a:endParaRPr>
          </a:p>
          <a:p>
            <a:r>
              <a:rPr lang="en-US" dirty="0">
                <a:solidFill>
                  <a:schemeClr val="tx2"/>
                </a:solidFill>
              </a:rPr>
              <a:t> A logon process collects identification and authentication information and then uses Local Security Authority services to log on users.</a:t>
            </a:r>
          </a:p>
          <a:p>
            <a:endParaRPr lang="en-US" dirty="0">
              <a:solidFill>
                <a:schemeClr val="tx2"/>
              </a:solidFill>
            </a:endParaRPr>
          </a:p>
          <a:p>
            <a:r>
              <a:rPr lang="en-US" dirty="0">
                <a:solidFill>
                  <a:schemeClr val="tx2"/>
                </a:solidFill>
              </a:rPr>
              <a:t>Key Thing: The password is known by the PC and the KDC, but never traverses the network itself.</a:t>
            </a:r>
          </a:p>
        </p:txBody>
      </p:sp>
      <p:pic>
        <p:nvPicPr>
          <p:cNvPr id="4" name="Graphic 3" descr="Computer">
            <a:extLst>
              <a:ext uri="{FF2B5EF4-FFF2-40B4-BE49-F238E27FC236}">
                <a16:creationId xmlns:a16="http://schemas.microsoft.com/office/drawing/2014/main" id="{01438679-E508-4787-A3F7-63DB74594E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0020" y="1066021"/>
            <a:ext cx="1538980" cy="1538980"/>
          </a:xfrm>
          <a:prstGeom prst="rect">
            <a:avLst/>
          </a:prstGeom>
        </p:spPr>
      </p:pic>
      <p:pic>
        <p:nvPicPr>
          <p:cNvPr id="3" name="Graphic 2" descr="Laptop">
            <a:extLst>
              <a:ext uri="{FF2B5EF4-FFF2-40B4-BE49-F238E27FC236}">
                <a16:creationId xmlns:a16="http://schemas.microsoft.com/office/drawing/2014/main" id="{B0C5E2B4-1585-4AF7-AD21-48FD8F5294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9431" y="2739278"/>
            <a:ext cx="1446246" cy="1446246"/>
          </a:xfrm>
          <a:prstGeom prst="rect">
            <a:avLst/>
          </a:prstGeom>
        </p:spPr>
      </p:pic>
      <p:pic>
        <p:nvPicPr>
          <p:cNvPr id="9" name="Graphic 8" descr="Computer">
            <a:extLst>
              <a:ext uri="{FF2B5EF4-FFF2-40B4-BE49-F238E27FC236}">
                <a16:creationId xmlns:a16="http://schemas.microsoft.com/office/drawing/2014/main" id="{42A1D560-6B3A-48E8-8687-1C5579141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3995" y="4690522"/>
            <a:ext cx="1538980" cy="1538980"/>
          </a:xfrm>
          <a:prstGeom prst="rect">
            <a:avLst/>
          </a:prstGeom>
        </p:spPr>
      </p:pic>
      <p:sp>
        <p:nvSpPr>
          <p:cNvPr id="13" name="TextBox 12">
            <a:extLst>
              <a:ext uri="{FF2B5EF4-FFF2-40B4-BE49-F238E27FC236}">
                <a16:creationId xmlns:a16="http://schemas.microsoft.com/office/drawing/2014/main" id="{5F050E25-74C3-4449-9C9C-977C643C1733}"/>
              </a:ext>
            </a:extLst>
          </p:cNvPr>
          <p:cNvSpPr txBox="1"/>
          <p:nvPr/>
        </p:nvSpPr>
        <p:spPr>
          <a:xfrm>
            <a:off x="7435743" y="4036162"/>
            <a:ext cx="1343608" cy="461665"/>
          </a:xfrm>
          <a:prstGeom prst="rect">
            <a:avLst/>
          </a:prstGeom>
          <a:noFill/>
        </p:spPr>
        <p:txBody>
          <a:bodyPr wrap="square" rtlCol="0">
            <a:spAutoFit/>
          </a:bodyPr>
          <a:lstStyle/>
          <a:p>
            <a:r>
              <a:rPr lang="en-US" sz="2400" dirty="0"/>
              <a:t>Fred-PC</a:t>
            </a:r>
          </a:p>
        </p:txBody>
      </p:sp>
      <p:pic>
        <p:nvPicPr>
          <p:cNvPr id="12" name="Graphic 11" descr="User">
            <a:extLst>
              <a:ext uri="{FF2B5EF4-FFF2-40B4-BE49-F238E27FC236}">
                <a16:creationId xmlns:a16="http://schemas.microsoft.com/office/drawing/2014/main" id="{40C29750-1EE7-4EE7-8CE3-F63B600240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543" y="2009390"/>
            <a:ext cx="914400" cy="914400"/>
          </a:xfrm>
          <a:prstGeom prst="rect">
            <a:avLst/>
          </a:prstGeom>
        </p:spPr>
      </p:pic>
    </p:spTree>
    <p:extLst>
      <p:ext uri="{BB962C8B-B14F-4D97-AF65-F5344CB8AC3E}">
        <p14:creationId xmlns:p14="http://schemas.microsoft.com/office/powerpoint/2010/main" val="3529672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19CEA-DEDB-40E8-9DF7-FB215680BC58}"/>
              </a:ext>
            </a:extLst>
          </p:cNvPr>
          <p:cNvSpPr txBox="1"/>
          <p:nvPr/>
        </p:nvSpPr>
        <p:spPr>
          <a:xfrm>
            <a:off x="687355" y="1254476"/>
            <a:ext cx="11056775" cy="5724644"/>
          </a:xfrm>
          <a:prstGeom prst="rect">
            <a:avLst/>
          </a:prstGeom>
          <a:noFill/>
        </p:spPr>
        <p:txBody>
          <a:bodyPr wrap="square" rtlCol="0">
            <a:spAutoFit/>
          </a:bodyPr>
          <a:lstStyle/>
          <a:p>
            <a:r>
              <a:rPr lang="en-US" sz="3200" dirty="0"/>
              <a:t>Locally, Windows manages identity and security information in a structure known as an </a:t>
            </a:r>
            <a:r>
              <a:rPr lang="en-US" sz="3200" b="1" dirty="0">
                <a:solidFill>
                  <a:schemeClr val="accent3"/>
                </a:solidFill>
              </a:rPr>
              <a:t>Access Token</a:t>
            </a:r>
          </a:p>
          <a:p>
            <a:endParaRPr lang="en-US" sz="3200" dirty="0"/>
          </a:p>
          <a:p>
            <a:r>
              <a:rPr lang="en-US" sz="3200" dirty="0"/>
              <a:t>Access Tokens are an attribute within the Kerberos ticket </a:t>
            </a:r>
            <a:r>
              <a:rPr lang="en-US" sz="2000" dirty="0"/>
              <a:t>	</a:t>
            </a:r>
          </a:p>
          <a:p>
            <a:r>
              <a:rPr lang="en-US" sz="2000" dirty="0"/>
              <a:t>	--</a:t>
            </a:r>
            <a:r>
              <a:rPr lang="en-US" dirty="0"/>
              <a:t>specifically the Privileged Attribute Certificate (PAC))</a:t>
            </a:r>
            <a:endParaRPr lang="en-US" sz="3200" dirty="0"/>
          </a:p>
          <a:p>
            <a:r>
              <a:rPr lang="en-US" sz="3200" dirty="0"/>
              <a:t>and contain information like username, groups, and privileges</a:t>
            </a:r>
          </a:p>
          <a:p>
            <a:endParaRPr lang="en-US" sz="3200" dirty="0"/>
          </a:p>
          <a:p>
            <a:r>
              <a:rPr lang="en-US" sz="3200" dirty="0"/>
              <a:t>Access Tokens are tied to processes when launched</a:t>
            </a:r>
          </a:p>
          <a:p>
            <a:endParaRPr lang="en-US" sz="3200" b="1" dirty="0">
              <a:solidFill>
                <a:srgbClr val="00FF00"/>
              </a:solidFill>
            </a:endParaRPr>
          </a:p>
          <a:p>
            <a:r>
              <a:rPr lang="en-US" sz="2400" b="1" dirty="0">
                <a:solidFill>
                  <a:schemeClr val="accent1"/>
                </a:solidFill>
              </a:rPr>
              <a:t>When connecting to a remote resource, you create a Logon Process (using the Access Token). The logon process request a logon session(service ticket) on the foreign resource</a:t>
            </a:r>
          </a:p>
          <a:p>
            <a:endParaRPr lang="en-US" b="1" dirty="0">
              <a:solidFill>
                <a:srgbClr val="00FF00"/>
              </a:solidFill>
            </a:endParaRPr>
          </a:p>
        </p:txBody>
      </p:sp>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10363234"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ACCESS tokens - Lets make it more confusing</a:t>
            </a:r>
          </a:p>
        </p:txBody>
      </p:sp>
    </p:spTree>
    <p:extLst>
      <p:ext uri="{BB962C8B-B14F-4D97-AF65-F5344CB8AC3E}">
        <p14:creationId xmlns:p14="http://schemas.microsoft.com/office/powerpoint/2010/main" val="78335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19CEA-DEDB-40E8-9DF7-FB215680BC58}"/>
              </a:ext>
            </a:extLst>
          </p:cNvPr>
          <p:cNvSpPr txBox="1"/>
          <p:nvPr/>
        </p:nvSpPr>
        <p:spPr>
          <a:xfrm>
            <a:off x="894184" y="1426920"/>
            <a:ext cx="11056775" cy="5078313"/>
          </a:xfrm>
          <a:prstGeom prst="rect">
            <a:avLst/>
          </a:prstGeom>
          <a:noFill/>
        </p:spPr>
        <p:txBody>
          <a:bodyPr wrap="square" rtlCol="0">
            <a:spAutoFit/>
          </a:bodyPr>
          <a:lstStyle/>
          <a:p>
            <a:r>
              <a:rPr lang="en-US" dirty="0"/>
              <a:t>There are 2 kinds of Access Tokens - Of Course!</a:t>
            </a:r>
          </a:p>
          <a:p>
            <a:r>
              <a:rPr lang="en-US" dirty="0"/>
              <a:t>Primary Token</a:t>
            </a:r>
          </a:p>
          <a:p>
            <a:r>
              <a:rPr lang="en-US" dirty="0"/>
              <a:t>	Associated with a process and represents the default security context for that process</a:t>
            </a:r>
          </a:p>
          <a:p>
            <a:r>
              <a:rPr lang="en-US" dirty="0"/>
              <a:t>Impersonation Token</a:t>
            </a:r>
          </a:p>
          <a:p>
            <a:r>
              <a:rPr lang="en-US" dirty="0"/>
              <a:t>	Usually for client/server access. These tokens enable a thread to execute in a security context that differs from the context of the process that owns the thread.</a:t>
            </a:r>
          </a:p>
          <a:p>
            <a:endParaRPr lang="en-US" dirty="0"/>
          </a:p>
          <a:p>
            <a:endParaRPr lang="en-US" dirty="0"/>
          </a:p>
          <a:p>
            <a:endParaRPr lang="en-US" dirty="0"/>
          </a:p>
          <a:p>
            <a:r>
              <a:rPr lang="en-US" dirty="0"/>
              <a:t>:::EXAMPLE:::</a:t>
            </a:r>
          </a:p>
          <a:p>
            <a:r>
              <a:rPr lang="en-US" dirty="0"/>
              <a:t>Take an FTP Server</a:t>
            </a:r>
          </a:p>
          <a:p>
            <a:r>
              <a:rPr lang="en-US" dirty="0"/>
              <a:t>You access the ftp server with your creds</a:t>
            </a:r>
          </a:p>
          <a:p>
            <a:r>
              <a:rPr lang="en-US" dirty="0"/>
              <a:t>The FTP process is running as the ftp service account or user that started it</a:t>
            </a:r>
          </a:p>
          <a:p>
            <a:r>
              <a:rPr lang="en-US" dirty="0"/>
              <a:t>An impersonation token allows that service to briefly run under your users context - handles what you have access to via FTP.</a:t>
            </a:r>
          </a:p>
          <a:p>
            <a:endParaRPr lang="en-US" dirty="0"/>
          </a:p>
          <a:p>
            <a:endParaRPr lang="en-US" dirty="0"/>
          </a:p>
          <a:p>
            <a:endParaRPr lang="en-US" dirty="0"/>
          </a:p>
        </p:txBody>
      </p:sp>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10363234"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ACCESS tokens - Lets make it more confusing</a:t>
            </a:r>
          </a:p>
        </p:txBody>
      </p:sp>
    </p:spTree>
    <p:extLst>
      <p:ext uri="{BB962C8B-B14F-4D97-AF65-F5344CB8AC3E}">
        <p14:creationId xmlns:p14="http://schemas.microsoft.com/office/powerpoint/2010/main" val="3195115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19CEA-DEDB-40E8-9DF7-FB215680BC58}"/>
              </a:ext>
            </a:extLst>
          </p:cNvPr>
          <p:cNvSpPr txBox="1"/>
          <p:nvPr/>
        </p:nvSpPr>
        <p:spPr>
          <a:xfrm>
            <a:off x="917929" y="1086504"/>
            <a:ext cx="11056775" cy="4062651"/>
          </a:xfrm>
          <a:prstGeom prst="rect">
            <a:avLst/>
          </a:prstGeom>
          <a:noFill/>
        </p:spPr>
        <p:txBody>
          <a:bodyPr wrap="square" rtlCol="0">
            <a:spAutoFit/>
          </a:bodyPr>
          <a:lstStyle/>
          <a:p>
            <a:r>
              <a:rPr lang="en-US" sz="2400" dirty="0"/>
              <a:t>4 Impersonation Levels:</a:t>
            </a:r>
          </a:p>
          <a:p>
            <a:r>
              <a:rPr lang="en-US" sz="2400" dirty="0"/>
              <a:t>	Anonymous - can impersonate the user as if they were an anonymous user</a:t>
            </a:r>
          </a:p>
          <a:p>
            <a:r>
              <a:rPr lang="en-US" sz="2400" dirty="0"/>
              <a:t>	</a:t>
            </a:r>
          </a:p>
          <a:p>
            <a:r>
              <a:rPr lang="en-US" sz="2400" dirty="0"/>
              <a:t>	Identification - when a process can pull your token to validate credentials. Cant do anything with the token</a:t>
            </a:r>
          </a:p>
          <a:p>
            <a:r>
              <a:rPr lang="en-US" sz="2400" dirty="0"/>
              <a:t>	</a:t>
            </a:r>
          </a:p>
          <a:p>
            <a:r>
              <a:rPr lang="en-US" sz="2400" dirty="0"/>
              <a:t>	Impersonation - Preform tasks as a different user on the local computer</a:t>
            </a:r>
          </a:p>
          <a:p>
            <a:r>
              <a:rPr lang="en-US" sz="2400" dirty="0"/>
              <a:t>	</a:t>
            </a:r>
          </a:p>
          <a:p>
            <a:r>
              <a:rPr lang="en-US" sz="2400" dirty="0"/>
              <a:t>	Delegation - Highest level, the process can call resources and preform tasks </a:t>
            </a:r>
            <a:r>
              <a:rPr lang="en-US" sz="2400" dirty="0">
                <a:solidFill>
                  <a:schemeClr val="tx2"/>
                </a:solidFill>
              </a:rPr>
              <a:t>on other computers</a:t>
            </a:r>
            <a:r>
              <a:rPr lang="en-US" sz="2400" dirty="0"/>
              <a:t>.</a:t>
            </a:r>
            <a:endParaRPr lang="en-US" dirty="0"/>
          </a:p>
          <a:p>
            <a:r>
              <a:rPr lang="en-US" dirty="0"/>
              <a:t>Delegation is a feature provided by Kerberos</a:t>
            </a:r>
          </a:p>
        </p:txBody>
      </p:sp>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10363234"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Impersonation Tokens</a:t>
            </a:r>
          </a:p>
        </p:txBody>
      </p:sp>
      <p:pic>
        <p:nvPicPr>
          <p:cNvPr id="31746" name="Picture 2" descr="Image result for delegation funny">
            <a:extLst>
              <a:ext uri="{FF2B5EF4-FFF2-40B4-BE49-F238E27FC236}">
                <a16:creationId xmlns:a16="http://schemas.microsoft.com/office/drawing/2014/main" id="{38F48EED-E419-48D6-957E-62BC864F2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610" y="5042517"/>
            <a:ext cx="8396056" cy="176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141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19CEA-DEDB-40E8-9DF7-FB215680BC58}"/>
              </a:ext>
            </a:extLst>
          </p:cNvPr>
          <p:cNvSpPr txBox="1"/>
          <p:nvPr/>
        </p:nvSpPr>
        <p:spPr>
          <a:xfrm>
            <a:off x="917929" y="1086504"/>
            <a:ext cx="11056775" cy="4062651"/>
          </a:xfrm>
          <a:prstGeom prst="rect">
            <a:avLst/>
          </a:prstGeom>
          <a:noFill/>
        </p:spPr>
        <p:txBody>
          <a:bodyPr wrap="square" rtlCol="0">
            <a:spAutoFit/>
          </a:bodyPr>
          <a:lstStyle/>
          <a:p>
            <a:r>
              <a:rPr lang="en-US" sz="2400" dirty="0"/>
              <a:t>4 Impersonation Levels:</a:t>
            </a:r>
          </a:p>
          <a:p>
            <a:r>
              <a:rPr lang="en-US" sz="2400" dirty="0"/>
              <a:t>	Anonymous - can impersonate the user as if they were an anonymous user</a:t>
            </a:r>
          </a:p>
          <a:p>
            <a:r>
              <a:rPr lang="en-US" sz="2400" dirty="0"/>
              <a:t>	</a:t>
            </a:r>
          </a:p>
          <a:p>
            <a:r>
              <a:rPr lang="en-US" sz="2400" dirty="0"/>
              <a:t>	Identification - when a process can pull your token to validate credentials. Cant do anything with the token</a:t>
            </a:r>
          </a:p>
          <a:p>
            <a:r>
              <a:rPr lang="en-US" sz="2400" dirty="0"/>
              <a:t>	</a:t>
            </a:r>
          </a:p>
          <a:p>
            <a:r>
              <a:rPr lang="en-US" sz="2400" dirty="0"/>
              <a:t>	Impersonation - Preform tasks as a different user on the local computer</a:t>
            </a:r>
          </a:p>
          <a:p>
            <a:r>
              <a:rPr lang="en-US" sz="2400" dirty="0"/>
              <a:t>	</a:t>
            </a:r>
          </a:p>
          <a:p>
            <a:r>
              <a:rPr lang="en-US" sz="2400" dirty="0"/>
              <a:t>	Delegation - Highest level, the process can call resources and preform tasks </a:t>
            </a:r>
            <a:r>
              <a:rPr lang="en-US" sz="2400" dirty="0">
                <a:solidFill>
                  <a:schemeClr val="tx2"/>
                </a:solidFill>
              </a:rPr>
              <a:t>on other computers</a:t>
            </a:r>
            <a:r>
              <a:rPr lang="en-US" sz="2400" dirty="0"/>
              <a:t>.</a:t>
            </a:r>
            <a:endParaRPr lang="en-US" dirty="0"/>
          </a:p>
          <a:p>
            <a:r>
              <a:rPr lang="en-US" dirty="0"/>
              <a:t>Delegation is a feature provided by Kerberos</a:t>
            </a:r>
          </a:p>
        </p:txBody>
      </p:sp>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10363234"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Impersonation Tokens</a:t>
            </a:r>
          </a:p>
        </p:txBody>
      </p:sp>
      <p:pic>
        <p:nvPicPr>
          <p:cNvPr id="3" name="Picture 2">
            <a:extLst>
              <a:ext uri="{FF2B5EF4-FFF2-40B4-BE49-F238E27FC236}">
                <a16:creationId xmlns:a16="http://schemas.microsoft.com/office/drawing/2014/main" id="{655DCA80-B54F-4C33-B508-E7020F4A194A}"/>
              </a:ext>
            </a:extLst>
          </p:cNvPr>
          <p:cNvPicPr>
            <a:picLocks noChangeAspect="1"/>
          </p:cNvPicPr>
          <p:nvPr/>
        </p:nvPicPr>
        <p:blipFill>
          <a:blip r:embed="rId2"/>
          <a:stretch>
            <a:fillRect/>
          </a:stretch>
        </p:blipFill>
        <p:spPr>
          <a:xfrm>
            <a:off x="2962762" y="925296"/>
            <a:ext cx="4946204" cy="5932704"/>
          </a:xfrm>
          <a:prstGeom prst="rect">
            <a:avLst/>
          </a:prstGeom>
        </p:spPr>
      </p:pic>
    </p:spTree>
    <p:extLst>
      <p:ext uri="{BB962C8B-B14F-4D97-AF65-F5344CB8AC3E}">
        <p14:creationId xmlns:p14="http://schemas.microsoft.com/office/powerpoint/2010/main" val="234408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Active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sp>
        <p:nvSpPr>
          <p:cNvPr id="6" name="TextBox 5">
            <a:extLst>
              <a:ext uri="{FF2B5EF4-FFF2-40B4-BE49-F238E27FC236}">
                <a16:creationId xmlns:a16="http://schemas.microsoft.com/office/drawing/2014/main" id="{2BCF8EA4-A2F7-4FBA-B8A3-D9C512338730}"/>
              </a:ext>
            </a:extLst>
          </p:cNvPr>
          <p:cNvSpPr txBox="1"/>
          <p:nvPr/>
        </p:nvSpPr>
        <p:spPr>
          <a:xfrm>
            <a:off x="813316" y="2028616"/>
            <a:ext cx="5662985" cy="3231654"/>
          </a:xfrm>
          <a:prstGeom prst="rect">
            <a:avLst/>
          </a:prstGeom>
          <a:noFill/>
        </p:spPr>
        <p:txBody>
          <a:bodyPr wrap="square" rtlCol="0">
            <a:spAutoFit/>
          </a:bodyPr>
          <a:lstStyle/>
          <a:p>
            <a:r>
              <a:rPr lang="en-US" sz="3200" dirty="0"/>
              <a:t>Products that aim to profile newly joined devices on the network:</a:t>
            </a:r>
          </a:p>
          <a:p>
            <a:pPr marL="285750" indent="-285750">
              <a:buFont typeface="Arial" panose="020B0604020202020204" pitchFamily="34" charset="0"/>
              <a:buChar char="•"/>
            </a:pPr>
            <a:r>
              <a:rPr lang="en-US" sz="2800" dirty="0"/>
              <a:t>Firewalls </a:t>
            </a:r>
          </a:p>
          <a:p>
            <a:pPr marL="285750" indent="-285750">
              <a:buFont typeface="Arial" panose="020B0604020202020204" pitchFamily="34" charset="0"/>
              <a:buChar char="•"/>
            </a:pPr>
            <a:r>
              <a:rPr lang="en-US" sz="2800" dirty="0"/>
              <a:t>“Distributed Firewalls”</a:t>
            </a:r>
          </a:p>
          <a:p>
            <a:pPr marL="285750" indent="-285750">
              <a:buFont typeface="Arial" panose="020B0604020202020204" pitchFamily="34" charset="0"/>
              <a:buChar char="•"/>
            </a:pPr>
            <a:r>
              <a:rPr lang="en-US" sz="2800" dirty="0"/>
              <a:t>IDS</a:t>
            </a:r>
          </a:p>
          <a:p>
            <a:pPr marL="285750" indent="-285750">
              <a:buFont typeface="Arial" panose="020B0604020202020204" pitchFamily="34" charset="0"/>
              <a:buChar char="•"/>
            </a:pPr>
            <a:r>
              <a:rPr lang="en-US" sz="2800" dirty="0"/>
              <a:t>IPS</a:t>
            </a:r>
          </a:p>
          <a:p>
            <a:endParaRPr lang="en-US" sz="2800" dirty="0"/>
          </a:p>
        </p:txBody>
      </p:sp>
    </p:spTree>
    <p:extLst>
      <p:ext uri="{BB962C8B-B14F-4D97-AF65-F5344CB8AC3E}">
        <p14:creationId xmlns:p14="http://schemas.microsoft.com/office/powerpoint/2010/main" val="4237778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19CEA-DEDB-40E8-9DF7-FB215680BC58}"/>
              </a:ext>
            </a:extLst>
          </p:cNvPr>
          <p:cNvSpPr txBox="1"/>
          <p:nvPr/>
        </p:nvSpPr>
        <p:spPr>
          <a:xfrm>
            <a:off x="917929" y="1086504"/>
            <a:ext cx="11056775" cy="4062651"/>
          </a:xfrm>
          <a:prstGeom prst="rect">
            <a:avLst/>
          </a:prstGeom>
          <a:noFill/>
        </p:spPr>
        <p:txBody>
          <a:bodyPr wrap="square" rtlCol="0">
            <a:spAutoFit/>
          </a:bodyPr>
          <a:lstStyle/>
          <a:p>
            <a:r>
              <a:rPr lang="en-US" sz="2400" dirty="0"/>
              <a:t>4 Impersonation Levels:</a:t>
            </a:r>
          </a:p>
          <a:p>
            <a:r>
              <a:rPr lang="en-US" sz="2400" dirty="0"/>
              <a:t>	Anonymous - can impersonate the user as if they were an anonymous user</a:t>
            </a:r>
          </a:p>
          <a:p>
            <a:r>
              <a:rPr lang="en-US" sz="2400" dirty="0"/>
              <a:t>	</a:t>
            </a:r>
          </a:p>
          <a:p>
            <a:r>
              <a:rPr lang="en-US" sz="2400" dirty="0"/>
              <a:t>	Identification - when a process can pull your token to validate credentials. Cant do anything with the token</a:t>
            </a:r>
          </a:p>
          <a:p>
            <a:r>
              <a:rPr lang="en-US" sz="2400" dirty="0"/>
              <a:t>	</a:t>
            </a:r>
          </a:p>
          <a:p>
            <a:r>
              <a:rPr lang="en-US" sz="2400" dirty="0"/>
              <a:t>	Impersonation - Preform tasks as a different user on the local computer</a:t>
            </a:r>
          </a:p>
          <a:p>
            <a:r>
              <a:rPr lang="en-US" sz="2400" dirty="0"/>
              <a:t>	</a:t>
            </a:r>
          </a:p>
          <a:p>
            <a:r>
              <a:rPr lang="en-US" sz="2400" dirty="0"/>
              <a:t>	Delegation - Highest level, the process can call resources and preform tasks </a:t>
            </a:r>
            <a:r>
              <a:rPr lang="en-US" sz="2400" dirty="0">
                <a:solidFill>
                  <a:schemeClr val="tx2"/>
                </a:solidFill>
              </a:rPr>
              <a:t>on other computers</a:t>
            </a:r>
            <a:r>
              <a:rPr lang="en-US" sz="2400" dirty="0"/>
              <a:t>.</a:t>
            </a:r>
            <a:endParaRPr lang="en-US" dirty="0"/>
          </a:p>
          <a:p>
            <a:r>
              <a:rPr lang="en-US" dirty="0"/>
              <a:t>Delegation is a feature provided by Kerberos</a:t>
            </a:r>
          </a:p>
        </p:txBody>
      </p:sp>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10363234"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Impersonation Tokens</a:t>
            </a:r>
          </a:p>
        </p:txBody>
      </p:sp>
      <p:pic>
        <p:nvPicPr>
          <p:cNvPr id="4" name="Picture 3">
            <a:extLst>
              <a:ext uri="{FF2B5EF4-FFF2-40B4-BE49-F238E27FC236}">
                <a16:creationId xmlns:a16="http://schemas.microsoft.com/office/drawing/2014/main" id="{31A1B086-2F6E-41AB-9667-3CE38EA02A02}"/>
              </a:ext>
            </a:extLst>
          </p:cNvPr>
          <p:cNvPicPr>
            <a:picLocks noChangeAspect="1"/>
          </p:cNvPicPr>
          <p:nvPr/>
        </p:nvPicPr>
        <p:blipFill>
          <a:blip r:embed="rId2"/>
          <a:stretch>
            <a:fillRect/>
          </a:stretch>
        </p:blipFill>
        <p:spPr>
          <a:xfrm>
            <a:off x="1918822" y="1086504"/>
            <a:ext cx="8354356" cy="5428876"/>
          </a:xfrm>
          <a:prstGeom prst="rect">
            <a:avLst/>
          </a:prstGeom>
        </p:spPr>
      </p:pic>
    </p:spTree>
    <p:extLst>
      <p:ext uri="{BB962C8B-B14F-4D97-AF65-F5344CB8AC3E}">
        <p14:creationId xmlns:p14="http://schemas.microsoft.com/office/powerpoint/2010/main" val="4052055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ECAC4E65-2D56-4C80-AF57-A94D39A7862C}"/>
              </a:ext>
            </a:extLst>
          </p:cNvPr>
          <p:cNvGraphicFramePr>
            <a:graphicFrameLocks noGrp="1"/>
          </p:cNvGraphicFramePr>
          <p:nvPr>
            <p:extLst>
              <p:ext uri="{D42A27DB-BD31-4B8C-83A1-F6EECF244321}">
                <p14:modId xmlns:p14="http://schemas.microsoft.com/office/powerpoint/2010/main" val="1624203019"/>
              </p:ext>
            </p:extLst>
          </p:nvPr>
        </p:nvGraphicFramePr>
        <p:xfrm>
          <a:off x="200526" y="601580"/>
          <a:ext cx="11790947" cy="5982734"/>
        </p:xfrm>
        <a:graphic>
          <a:graphicData uri="http://schemas.openxmlformats.org/drawingml/2006/table">
            <a:tbl>
              <a:tblPr>
                <a:tableStyleId>{69C7853C-536D-4A76-A0AE-DD22124D55A5}</a:tableStyleId>
              </a:tblPr>
              <a:tblGrid>
                <a:gridCol w="554275">
                  <a:extLst>
                    <a:ext uri="{9D8B030D-6E8A-4147-A177-3AD203B41FA5}">
                      <a16:colId xmlns:a16="http://schemas.microsoft.com/office/drawing/2014/main" val="3008626257"/>
                    </a:ext>
                  </a:extLst>
                </a:gridCol>
                <a:gridCol w="8322087">
                  <a:extLst>
                    <a:ext uri="{9D8B030D-6E8A-4147-A177-3AD203B41FA5}">
                      <a16:colId xmlns:a16="http://schemas.microsoft.com/office/drawing/2014/main" val="3192800300"/>
                    </a:ext>
                  </a:extLst>
                </a:gridCol>
                <a:gridCol w="2914585">
                  <a:extLst>
                    <a:ext uri="{9D8B030D-6E8A-4147-A177-3AD203B41FA5}">
                      <a16:colId xmlns:a16="http://schemas.microsoft.com/office/drawing/2014/main" val="1567339985"/>
                    </a:ext>
                  </a:extLst>
                </a:gridCol>
              </a:tblGrid>
              <a:tr h="348915">
                <a:tc>
                  <a:txBody>
                    <a:bodyPr/>
                    <a:lstStyle/>
                    <a:p>
                      <a:pPr algn="ctr"/>
                      <a:r>
                        <a:rPr lang="en-US" sz="1800" baseline="0" dirty="0">
                          <a:effectLst/>
                        </a:rPr>
                        <a:t>Type</a:t>
                      </a:r>
                      <a:endParaRPr lang="en-US" sz="1800" b="1" baseline="0" dirty="0">
                        <a:solidFill>
                          <a:schemeClr val="bg1"/>
                        </a:solidFill>
                        <a:effectLst/>
                      </a:endParaRPr>
                    </a:p>
                  </a:txBody>
                  <a:tcPr marL="38920" marR="38920" marT="19460" marB="19460" anchor="ctr"/>
                </a:tc>
                <a:tc>
                  <a:txBody>
                    <a:bodyPr/>
                    <a:lstStyle/>
                    <a:p>
                      <a:pPr algn="ctr"/>
                      <a:r>
                        <a:rPr lang="en-US" sz="1800" baseline="0" dirty="0">
                          <a:effectLst/>
                        </a:rPr>
                        <a:t>Description</a:t>
                      </a:r>
                      <a:endParaRPr lang="en-US" sz="1800" b="1" baseline="0" dirty="0">
                        <a:solidFill>
                          <a:schemeClr val="bg1"/>
                        </a:solidFill>
                        <a:effectLst/>
                      </a:endParaRPr>
                    </a:p>
                  </a:txBody>
                  <a:tcPr marL="38920" marR="38920" marT="19460" marB="19460" anchor="ctr"/>
                </a:tc>
                <a:tc>
                  <a:txBody>
                    <a:bodyPr/>
                    <a:lstStyle/>
                    <a:p>
                      <a:pPr algn="ctr"/>
                      <a:r>
                        <a:rPr lang="en-US" sz="1800" dirty="0">
                          <a:effectLst/>
                        </a:rPr>
                        <a:t>Logon Right</a:t>
                      </a:r>
                    </a:p>
                  </a:txBody>
                  <a:tcPr marL="142875" marR="142875" marT="47625" anchor="ctr"/>
                </a:tc>
                <a:extLst>
                  <a:ext uri="{0D108BD9-81ED-4DB2-BD59-A6C34878D82A}">
                    <a16:rowId xmlns:a16="http://schemas.microsoft.com/office/drawing/2014/main" val="1095441833"/>
                  </a:ext>
                </a:extLst>
              </a:tr>
              <a:tr h="410595">
                <a:tc>
                  <a:txBody>
                    <a:bodyPr/>
                    <a:lstStyle/>
                    <a:p>
                      <a:r>
                        <a:rPr lang="en-US" sz="1600" baseline="0" dirty="0"/>
                        <a:t>2</a:t>
                      </a:r>
                      <a:endParaRPr lang="en-US" sz="1600" baseline="0" dirty="0">
                        <a:solidFill>
                          <a:schemeClr val="bg1"/>
                        </a:solidFill>
                      </a:endParaRPr>
                    </a:p>
                  </a:txBody>
                  <a:tcPr marL="38920" marR="38920" marT="19460" marB="19460" anchor="ctr"/>
                </a:tc>
                <a:tc>
                  <a:txBody>
                    <a:bodyPr/>
                    <a:lstStyle/>
                    <a:p>
                      <a:r>
                        <a:rPr lang="en-US" sz="1600" baseline="0" dirty="0"/>
                        <a:t>Interactive (logon at keyboard and screen of system)</a:t>
                      </a:r>
                      <a:endParaRPr lang="en-US" sz="1600" baseline="0" dirty="0">
                        <a:solidFill>
                          <a:schemeClr val="bg1"/>
                        </a:solidFill>
                      </a:endParaRPr>
                    </a:p>
                  </a:txBody>
                  <a:tcPr marL="38920" marR="38920" marT="19460" marB="19460" anchor="ctr"/>
                </a:tc>
                <a:tc>
                  <a:txBody>
                    <a:bodyPr/>
                    <a:lstStyle/>
                    <a:p>
                      <a:pPr algn="l"/>
                      <a:r>
                        <a:rPr lang="en-US" dirty="0">
                          <a:effectLst/>
                        </a:rPr>
                        <a:t>Log on locally</a:t>
                      </a:r>
                    </a:p>
                  </a:txBody>
                  <a:tcPr marL="142875" marR="142875" marT="47625" anchor="ctr"/>
                </a:tc>
                <a:extLst>
                  <a:ext uri="{0D108BD9-81ED-4DB2-BD59-A6C34878D82A}">
                    <a16:rowId xmlns:a16="http://schemas.microsoft.com/office/drawing/2014/main" val="321541692"/>
                  </a:ext>
                </a:extLst>
              </a:tr>
              <a:tr h="410595">
                <a:tc>
                  <a:txBody>
                    <a:bodyPr/>
                    <a:lstStyle/>
                    <a:p>
                      <a:r>
                        <a:rPr lang="en-US" sz="1600" baseline="0" dirty="0"/>
                        <a:t>3</a:t>
                      </a:r>
                      <a:endParaRPr lang="en-US" sz="1600" baseline="0" dirty="0">
                        <a:solidFill>
                          <a:schemeClr val="bg1"/>
                        </a:solidFill>
                      </a:endParaRPr>
                    </a:p>
                  </a:txBody>
                  <a:tcPr marL="38920" marR="38920" marT="19460" marB="19460" anchor="ctr"/>
                </a:tc>
                <a:tc>
                  <a:txBody>
                    <a:bodyPr/>
                    <a:lstStyle/>
                    <a:p>
                      <a:r>
                        <a:rPr lang="en-US" sz="1600" baseline="0" dirty="0"/>
                        <a:t>Network (i.e. connection to shared folder on this computer from elsewhere on network)</a:t>
                      </a:r>
                      <a:endParaRPr lang="en-US" sz="1600" baseline="0" dirty="0">
                        <a:solidFill>
                          <a:schemeClr val="bg1"/>
                        </a:solidFill>
                      </a:endParaRPr>
                    </a:p>
                  </a:txBody>
                  <a:tcPr marL="38920" marR="38920" marT="19460" marB="19460" anchor="ctr"/>
                </a:tc>
                <a:tc>
                  <a:txBody>
                    <a:bodyPr/>
                    <a:lstStyle/>
                    <a:p>
                      <a:pPr algn="l"/>
                      <a:r>
                        <a:rPr lang="en-US" dirty="0">
                          <a:effectLst/>
                        </a:rPr>
                        <a:t>Access this computer from the network</a:t>
                      </a:r>
                    </a:p>
                  </a:txBody>
                  <a:tcPr marL="142875" marR="142875" marT="47625" anchor="ctr"/>
                </a:tc>
                <a:extLst>
                  <a:ext uri="{0D108BD9-81ED-4DB2-BD59-A6C34878D82A}">
                    <a16:rowId xmlns:a16="http://schemas.microsoft.com/office/drawing/2014/main" val="2970303264"/>
                  </a:ext>
                </a:extLst>
              </a:tr>
              <a:tr h="410595">
                <a:tc>
                  <a:txBody>
                    <a:bodyPr/>
                    <a:lstStyle/>
                    <a:p>
                      <a:r>
                        <a:rPr lang="en-US" sz="1600" baseline="0"/>
                        <a:t>4</a:t>
                      </a:r>
                      <a:endParaRPr lang="en-US" sz="1600" baseline="0">
                        <a:solidFill>
                          <a:schemeClr val="bg1"/>
                        </a:solidFill>
                      </a:endParaRPr>
                    </a:p>
                  </a:txBody>
                  <a:tcPr marL="38920" marR="38920" marT="19460" marB="19460" anchor="ctr"/>
                </a:tc>
                <a:tc>
                  <a:txBody>
                    <a:bodyPr/>
                    <a:lstStyle/>
                    <a:p>
                      <a:r>
                        <a:rPr lang="en-US" sz="1600" baseline="0" dirty="0"/>
                        <a:t>Batch (i.e. scheduled task)</a:t>
                      </a:r>
                      <a:endParaRPr lang="en-US" sz="1600" baseline="0" dirty="0">
                        <a:solidFill>
                          <a:schemeClr val="bg1"/>
                        </a:solidFill>
                      </a:endParaRPr>
                    </a:p>
                  </a:txBody>
                  <a:tcPr marL="38920" marR="38920" marT="19460" marB="19460" anchor="ctr"/>
                </a:tc>
                <a:tc>
                  <a:txBody>
                    <a:bodyPr/>
                    <a:lstStyle/>
                    <a:p>
                      <a:pPr algn="l"/>
                      <a:r>
                        <a:rPr lang="en-US" dirty="0">
                          <a:effectLst/>
                        </a:rPr>
                        <a:t>Log on as a batch job</a:t>
                      </a:r>
                    </a:p>
                  </a:txBody>
                  <a:tcPr marL="142875" marR="142875" marT="47625" anchor="ctr"/>
                </a:tc>
                <a:extLst>
                  <a:ext uri="{0D108BD9-81ED-4DB2-BD59-A6C34878D82A}">
                    <a16:rowId xmlns:a16="http://schemas.microsoft.com/office/drawing/2014/main" val="119578362"/>
                  </a:ext>
                </a:extLst>
              </a:tr>
              <a:tr h="410595">
                <a:tc>
                  <a:txBody>
                    <a:bodyPr/>
                    <a:lstStyle/>
                    <a:p>
                      <a:r>
                        <a:rPr lang="en-US" sz="1600" baseline="0"/>
                        <a:t>5</a:t>
                      </a:r>
                      <a:endParaRPr lang="en-US" sz="1600" baseline="0">
                        <a:solidFill>
                          <a:schemeClr val="bg1"/>
                        </a:solidFill>
                      </a:endParaRPr>
                    </a:p>
                  </a:txBody>
                  <a:tcPr marL="38920" marR="38920" marT="19460" marB="19460" anchor="ctr"/>
                </a:tc>
                <a:tc>
                  <a:txBody>
                    <a:bodyPr/>
                    <a:lstStyle/>
                    <a:p>
                      <a:r>
                        <a:rPr lang="en-US" sz="1600" baseline="0" dirty="0"/>
                        <a:t>Service (Service startup)</a:t>
                      </a:r>
                      <a:endParaRPr lang="en-US" sz="1600" baseline="0" dirty="0">
                        <a:solidFill>
                          <a:schemeClr val="bg1"/>
                        </a:solidFill>
                      </a:endParaRPr>
                    </a:p>
                  </a:txBody>
                  <a:tcPr marL="38920" marR="38920" marT="19460" marB="19460" anchor="ctr"/>
                </a:tc>
                <a:tc>
                  <a:txBody>
                    <a:bodyPr/>
                    <a:lstStyle/>
                    <a:p>
                      <a:pPr algn="l"/>
                      <a:r>
                        <a:rPr lang="en-US" dirty="0">
                          <a:effectLst/>
                        </a:rPr>
                        <a:t>Log on as a service</a:t>
                      </a:r>
                    </a:p>
                  </a:txBody>
                  <a:tcPr marL="142875" marR="142875" marT="47625" anchor="ctr"/>
                </a:tc>
                <a:extLst>
                  <a:ext uri="{0D108BD9-81ED-4DB2-BD59-A6C34878D82A}">
                    <a16:rowId xmlns:a16="http://schemas.microsoft.com/office/drawing/2014/main" val="4158753321"/>
                  </a:ext>
                </a:extLst>
              </a:tr>
              <a:tr h="410595">
                <a:tc>
                  <a:txBody>
                    <a:bodyPr/>
                    <a:lstStyle/>
                    <a:p>
                      <a:r>
                        <a:rPr lang="en-US" sz="1600" baseline="0"/>
                        <a:t>7</a:t>
                      </a:r>
                      <a:endParaRPr lang="en-US" sz="1600" baseline="0">
                        <a:solidFill>
                          <a:schemeClr val="bg1"/>
                        </a:solidFill>
                      </a:endParaRPr>
                    </a:p>
                  </a:txBody>
                  <a:tcPr marL="38920" marR="38920" marT="19460" marB="19460" anchor="ctr"/>
                </a:tc>
                <a:tc>
                  <a:txBody>
                    <a:bodyPr/>
                    <a:lstStyle/>
                    <a:p>
                      <a:r>
                        <a:rPr lang="en-US" sz="1600" baseline="0"/>
                        <a:t>Unlock (i.e. unnattended workstation with password protected screen saver)</a:t>
                      </a:r>
                      <a:endParaRPr lang="en-US" sz="1600" baseline="0">
                        <a:solidFill>
                          <a:schemeClr val="bg1"/>
                        </a:solidFill>
                      </a:endParaRPr>
                    </a:p>
                  </a:txBody>
                  <a:tcPr marL="38920" marR="38920" marT="19460" marB="19460" anchor="ctr"/>
                </a:tc>
                <a:tc>
                  <a:txBody>
                    <a:bodyPr/>
                    <a:lstStyle/>
                    <a:p>
                      <a:pPr algn="l"/>
                      <a:endParaRPr lang="en-US" dirty="0">
                        <a:effectLst/>
                      </a:endParaRPr>
                    </a:p>
                  </a:txBody>
                  <a:tcPr marL="142875" marR="142875" marT="47625" anchor="ctr"/>
                </a:tc>
                <a:extLst>
                  <a:ext uri="{0D108BD9-81ED-4DB2-BD59-A6C34878D82A}">
                    <a16:rowId xmlns:a16="http://schemas.microsoft.com/office/drawing/2014/main" val="2961706033"/>
                  </a:ext>
                </a:extLst>
              </a:tr>
              <a:tr h="781701">
                <a:tc>
                  <a:txBody>
                    <a:bodyPr/>
                    <a:lstStyle/>
                    <a:p>
                      <a:r>
                        <a:rPr lang="en-US" sz="1600" baseline="0" dirty="0"/>
                        <a:t>8</a:t>
                      </a:r>
                      <a:endParaRPr lang="en-US" sz="1600" baseline="0" dirty="0">
                        <a:solidFill>
                          <a:schemeClr val="bg1"/>
                        </a:solidFill>
                      </a:endParaRPr>
                    </a:p>
                  </a:txBody>
                  <a:tcPr marL="38920" marR="38920" marT="19460" marB="19460" anchor="ctr"/>
                </a:tc>
                <a:tc>
                  <a:txBody>
                    <a:bodyPr/>
                    <a:lstStyle/>
                    <a:p>
                      <a:r>
                        <a:rPr lang="en-US" sz="1600" baseline="0" dirty="0" err="1"/>
                        <a:t>NetworkCleartext</a:t>
                      </a:r>
                      <a:r>
                        <a:rPr lang="en-US" sz="1600" baseline="0" dirty="0"/>
                        <a:t> (Logon with credentials sent in the clear text. Most often indicates a logon to IIS with "basic authentication") </a:t>
                      </a:r>
                      <a:endParaRPr lang="en-US" sz="1600" baseline="0" dirty="0">
                        <a:solidFill>
                          <a:schemeClr val="bg1"/>
                        </a:solidFill>
                      </a:endParaRPr>
                    </a:p>
                  </a:txBody>
                  <a:tcPr marL="38920" marR="38920" marT="19460" marB="19460" anchor="ctr"/>
                </a:tc>
                <a:tc>
                  <a:txBody>
                    <a:bodyPr/>
                    <a:lstStyle/>
                    <a:p>
                      <a:endParaRPr lang="en-US" sz="1600" baseline="0" dirty="0">
                        <a:solidFill>
                          <a:schemeClr val="bg1"/>
                        </a:solidFill>
                      </a:endParaRPr>
                    </a:p>
                  </a:txBody>
                  <a:tcPr marL="38920" marR="38920" marT="19460" marB="19460" anchor="ctr"/>
                </a:tc>
                <a:extLst>
                  <a:ext uri="{0D108BD9-81ED-4DB2-BD59-A6C34878D82A}">
                    <a16:rowId xmlns:a16="http://schemas.microsoft.com/office/drawing/2014/main" val="4109921657"/>
                  </a:ext>
                </a:extLst>
              </a:tr>
              <a:tr h="1356707">
                <a:tc>
                  <a:txBody>
                    <a:bodyPr/>
                    <a:lstStyle/>
                    <a:p>
                      <a:r>
                        <a:rPr lang="en-US" sz="1600" baseline="0"/>
                        <a:t>9</a:t>
                      </a:r>
                      <a:endParaRPr lang="en-US" sz="1600" baseline="0">
                        <a:solidFill>
                          <a:schemeClr val="bg1"/>
                        </a:solidFill>
                      </a:endParaRPr>
                    </a:p>
                  </a:txBody>
                  <a:tcPr marL="38920" marR="38920" marT="19460" marB="19460" anchor="ctr"/>
                </a:tc>
                <a:tc>
                  <a:txBody>
                    <a:bodyPr/>
                    <a:lstStyle/>
                    <a:p>
                      <a:r>
                        <a:rPr lang="en-US" sz="1600" baseline="0" dirty="0" err="1"/>
                        <a:t>NewCredentials</a:t>
                      </a:r>
                      <a:r>
                        <a:rPr lang="en-US" sz="1600" baseline="0" dirty="0"/>
                        <a:t> such as with </a:t>
                      </a:r>
                      <a:r>
                        <a:rPr lang="en-US" sz="1600" baseline="0" dirty="0" err="1"/>
                        <a:t>RunAs</a:t>
                      </a:r>
                      <a:r>
                        <a:rPr lang="en-US" sz="1600" baseline="0" dirty="0"/>
                        <a:t> or mapping a network drive with alternate credentials.MS says "A caller cloned its current token and specified new credentials for outbound connections. The new logon session has the same local identity, but uses different credentials for other network connections."</a:t>
                      </a:r>
                      <a:endParaRPr lang="en-US" sz="1600" baseline="0" dirty="0">
                        <a:solidFill>
                          <a:schemeClr val="bg1"/>
                        </a:solidFill>
                      </a:endParaRPr>
                    </a:p>
                  </a:txBody>
                  <a:tcPr marL="38920" marR="38920" marT="19460" marB="19460" anchor="ctr"/>
                </a:tc>
                <a:tc>
                  <a:txBody>
                    <a:bodyPr/>
                    <a:lstStyle/>
                    <a:p>
                      <a:endParaRPr lang="en-US" sz="1600" baseline="0" dirty="0">
                        <a:solidFill>
                          <a:schemeClr val="bg1"/>
                        </a:solidFill>
                      </a:endParaRPr>
                    </a:p>
                  </a:txBody>
                  <a:tcPr marL="38920" marR="38920" marT="19460" marB="19460" anchor="ctr"/>
                </a:tc>
                <a:extLst>
                  <a:ext uri="{0D108BD9-81ED-4DB2-BD59-A6C34878D82A}">
                    <a16:rowId xmlns:a16="http://schemas.microsoft.com/office/drawing/2014/main" val="4219471095"/>
                  </a:ext>
                </a:extLst>
              </a:tr>
              <a:tr h="410595">
                <a:tc>
                  <a:txBody>
                    <a:bodyPr/>
                    <a:lstStyle/>
                    <a:p>
                      <a:r>
                        <a:rPr lang="en-US" sz="1600" baseline="0"/>
                        <a:t>10</a:t>
                      </a:r>
                      <a:endParaRPr lang="en-US" sz="1600" baseline="0">
                        <a:solidFill>
                          <a:schemeClr val="bg1"/>
                        </a:solidFill>
                      </a:endParaRPr>
                    </a:p>
                  </a:txBody>
                  <a:tcPr marL="38920" marR="38920" marT="19460" marB="19460" anchor="ctr"/>
                </a:tc>
                <a:tc>
                  <a:txBody>
                    <a:bodyPr/>
                    <a:lstStyle/>
                    <a:p>
                      <a:r>
                        <a:rPr lang="en-US" sz="1600" baseline="0" dirty="0" err="1"/>
                        <a:t>RemoteInteractive</a:t>
                      </a:r>
                      <a:r>
                        <a:rPr lang="en-US" sz="1600" baseline="0" dirty="0"/>
                        <a:t> (Terminal Services, Remote Desktop or Remote Assistance)</a:t>
                      </a:r>
                      <a:endParaRPr lang="en-US" sz="1600" baseline="0" dirty="0">
                        <a:solidFill>
                          <a:schemeClr val="bg1"/>
                        </a:solidFill>
                      </a:endParaRPr>
                    </a:p>
                  </a:txBody>
                  <a:tcPr marL="38920" marR="38920" marT="19460" marB="19460" anchor="ctr"/>
                </a:tc>
                <a:tc>
                  <a:txBody>
                    <a:bodyPr/>
                    <a:lstStyle/>
                    <a:p>
                      <a:pPr algn="l"/>
                      <a:r>
                        <a:rPr lang="en-US" sz="1200" dirty="0">
                          <a:effectLst/>
                        </a:rPr>
                        <a:t>Log on through Terminal Services</a:t>
                      </a:r>
                    </a:p>
                  </a:txBody>
                  <a:tcPr marL="142875" marR="142875" marT="47625" anchor="ctr"/>
                </a:tc>
                <a:extLst>
                  <a:ext uri="{0D108BD9-81ED-4DB2-BD59-A6C34878D82A}">
                    <a16:rowId xmlns:a16="http://schemas.microsoft.com/office/drawing/2014/main" val="3268910980"/>
                  </a:ext>
                </a:extLst>
              </a:tr>
              <a:tr h="781701">
                <a:tc>
                  <a:txBody>
                    <a:bodyPr/>
                    <a:lstStyle/>
                    <a:p>
                      <a:r>
                        <a:rPr lang="en-US" sz="1600" baseline="0"/>
                        <a:t>11</a:t>
                      </a:r>
                      <a:endParaRPr lang="en-US" sz="1600" baseline="0">
                        <a:solidFill>
                          <a:schemeClr val="bg1"/>
                        </a:solidFill>
                      </a:endParaRPr>
                    </a:p>
                  </a:txBody>
                  <a:tcPr marL="38920" marR="38920" marT="19460" marB="19460" anchor="ctr"/>
                </a:tc>
                <a:tc>
                  <a:txBody>
                    <a:bodyPr/>
                    <a:lstStyle/>
                    <a:p>
                      <a:r>
                        <a:rPr lang="en-US" sz="1600" baseline="0" dirty="0" err="1"/>
                        <a:t>CachedInteractive</a:t>
                      </a:r>
                      <a:r>
                        <a:rPr lang="en-US" sz="1600" baseline="0" dirty="0"/>
                        <a:t> (logon with cached domain credentials such as when logging on to a laptop when away from the network)</a:t>
                      </a:r>
                      <a:endParaRPr lang="en-US" sz="1600" baseline="0" dirty="0">
                        <a:solidFill>
                          <a:schemeClr val="bg1"/>
                        </a:solidFill>
                      </a:endParaRPr>
                    </a:p>
                  </a:txBody>
                  <a:tcPr marL="38920" marR="38920" marT="19460" marB="19460" anchor="ctr"/>
                </a:tc>
                <a:tc>
                  <a:txBody>
                    <a:bodyPr/>
                    <a:lstStyle/>
                    <a:p>
                      <a:pPr algn="l"/>
                      <a:endParaRPr lang="en-US" sz="1200" dirty="0">
                        <a:effectLst/>
                      </a:endParaRPr>
                    </a:p>
                  </a:txBody>
                  <a:tcPr marL="142875" marR="142875" marT="47625" anchor="ctr"/>
                </a:tc>
                <a:extLst>
                  <a:ext uri="{0D108BD9-81ED-4DB2-BD59-A6C34878D82A}">
                    <a16:rowId xmlns:a16="http://schemas.microsoft.com/office/drawing/2014/main" val="3513541807"/>
                  </a:ext>
                </a:extLst>
              </a:tr>
            </a:tbl>
          </a:graphicData>
        </a:graphic>
      </p:graphicFrame>
      <p:sp>
        <p:nvSpPr>
          <p:cNvPr id="5" name="Title 1">
            <a:extLst>
              <a:ext uri="{FF2B5EF4-FFF2-40B4-BE49-F238E27FC236}">
                <a16:creationId xmlns:a16="http://schemas.microsoft.com/office/drawing/2014/main" id="{10512E78-D11E-4762-A95C-075A1ED2A6CB}"/>
              </a:ext>
            </a:extLst>
          </p:cNvPr>
          <p:cNvSpPr>
            <a:spLocks noGrp="1"/>
          </p:cNvSpPr>
          <p:nvPr>
            <p:ph type="title"/>
          </p:nvPr>
        </p:nvSpPr>
        <p:spPr>
          <a:xfrm>
            <a:off x="0" y="0"/>
            <a:ext cx="12192000" cy="697832"/>
          </a:xfrm>
        </p:spPr>
        <p:txBody>
          <a:bodyPr/>
          <a:lstStyle/>
          <a:p>
            <a:pPr algn="ctr"/>
            <a:r>
              <a:rPr lang="en-US" dirty="0"/>
              <a:t>Logon   vs.    Authentication</a:t>
            </a:r>
          </a:p>
        </p:txBody>
      </p:sp>
      <p:sp>
        <p:nvSpPr>
          <p:cNvPr id="6" name="TextBox 5">
            <a:extLst>
              <a:ext uri="{FF2B5EF4-FFF2-40B4-BE49-F238E27FC236}">
                <a16:creationId xmlns:a16="http://schemas.microsoft.com/office/drawing/2014/main" id="{41413FCA-D9C8-4A3C-9917-A63BA94278E5}"/>
              </a:ext>
            </a:extLst>
          </p:cNvPr>
          <p:cNvSpPr txBox="1"/>
          <p:nvPr/>
        </p:nvSpPr>
        <p:spPr>
          <a:xfrm>
            <a:off x="5137485" y="6596152"/>
            <a:ext cx="7483642" cy="307777"/>
          </a:xfrm>
          <a:prstGeom prst="rect">
            <a:avLst/>
          </a:prstGeom>
          <a:noFill/>
        </p:spPr>
        <p:txBody>
          <a:bodyPr wrap="square" rtlCol="0">
            <a:spAutoFit/>
          </a:bodyPr>
          <a:lstStyle/>
          <a:p>
            <a:r>
              <a:rPr lang="en-US" sz="1400" dirty="0"/>
              <a:t>https://www.ultimatewindowssecurity.com/securitylog/encyclopedia/event.aspx?eventID=4624</a:t>
            </a:r>
          </a:p>
        </p:txBody>
      </p:sp>
    </p:spTree>
    <p:extLst>
      <p:ext uri="{BB962C8B-B14F-4D97-AF65-F5344CB8AC3E}">
        <p14:creationId xmlns:p14="http://schemas.microsoft.com/office/powerpoint/2010/main" val="4094166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19CEA-DEDB-40E8-9DF7-FB215680BC58}"/>
              </a:ext>
            </a:extLst>
          </p:cNvPr>
          <p:cNvSpPr txBox="1"/>
          <p:nvPr/>
        </p:nvSpPr>
        <p:spPr>
          <a:xfrm>
            <a:off x="794640" y="1388343"/>
            <a:ext cx="11056775" cy="4708981"/>
          </a:xfrm>
          <a:prstGeom prst="rect">
            <a:avLst/>
          </a:prstGeom>
          <a:noFill/>
        </p:spPr>
        <p:txBody>
          <a:bodyPr wrap="square" rtlCol="0">
            <a:spAutoFit/>
          </a:bodyPr>
          <a:lstStyle/>
          <a:p>
            <a:r>
              <a:rPr lang="en-US" sz="2400" dirty="0"/>
              <a:t>Impersonate-level tokens are present in remote network logons ~ SMB connections.</a:t>
            </a:r>
          </a:p>
          <a:p>
            <a:r>
              <a:rPr lang="en-US" sz="2400" dirty="0"/>
              <a:t>	In the FTP server scenario, the ftp server is impersonating the </a:t>
            </a:r>
            <a:r>
              <a:rPr lang="en-US" sz="2400" dirty="0" err="1"/>
              <a:t>privs</a:t>
            </a:r>
            <a:r>
              <a:rPr lang="en-US" sz="2400" dirty="0"/>
              <a:t> of the remote user.</a:t>
            </a:r>
          </a:p>
          <a:p>
            <a:endParaRPr lang="en-US" sz="2400" dirty="0"/>
          </a:p>
          <a:p>
            <a:endParaRPr lang="en-US" sz="2400" dirty="0"/>
          </a:p>
          <a:p>
            <a:endParaRPr lang="en-US" sz="2400" dirty="0"/>
          </a:p>
          <a:p>
            <a:endParaRPr lang="en-US" sz="2400" dirty="0"/>
          </a:p>
          <a:p>
            <a:endParaRPr lang="en-US" sz="2400" dirty="0"/>
          </a:p>
          <a:p>
            <a:r>
              <a:rPr lang="en-US" sz="2400" dirty="0"/>
              <a:t>Delegate-Level tokens can be present in network logons as well. </a:t>
            </a:r>
          </a:p>
          <a:p>
            <a:r>
              <a:rPr lang="en-US" sz="2400" dirty="0"/>
              <a:t>This is needed in something like </a:t>
            </a:r>
            <a:r>
              <a:rPr lang="en-US" sz="2400" dirty="0" err="1"/>
              <a:t>Sharepoint</a:t>
            </a:r>
            <a:r>
              <a:rPr lang="en-US" sz="2400" dirty="0"/>
              <a:t>. </a:t>
            </a:r>
          </a:p>
          <a:p>
            <a:r>
              <a:rPr lang="en-US" sz="2400" dirty="0"/>
              <a:t>	When you access the SP server, that server needs to be able to request resources on your behalf and thus requires a Delegation-level impersonation token. </a:t>
            </a:r>
          </a:p>
          <a:p>
            <a:endParaRPr lang="en-US" dirty="0"/>
          </a:p>
          <a:p>
            <a:endParaRPr lang="en-US" dirty="0"/>
          </a:p>
        </p:txBody>
      </p:sp>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10363234"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What token where? Why? Huh?</a:t>
            </a:r>
          </a:p>
        </p:txBody>
      </p:sp>
      <p:pic>
        <p:nvPicPr>
          <p:cNvPr id="4" name="Graphic 3" descr="Laptop">
            <a:extLst>
              <a:ext uri="{FF2B5EF4-FFF2-40B4-BE49-F238E27FC236}">
                <a16:creationId xmlns:a16="http://schemas.microsoft.com/office/drawing/2014/main" id="{1E281118-ED19-4321-AE5E-B6924D61DE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0574" y="2262853"/>
            <a:ext cx="1208120" cy="1208120"/>
          </a:xfrm>
          <a:prstGeom prst="rect">
            <a:avLst/>
          </a:prstGeom>
        </p:spPr>
      </p:pic>
      <p:pic>
        <p:nvPicPr>
          <p:cNvPr id="5" name="Graphic 4" descr="Computer">
            <a:extLst>
              <a:ext uri="{FF2B5EF4-FFF2-40B4-BE49-F238E27FC236}">
                <a16:creationId xmlns:a16="http://schemas.microsoft.com/office/drawing/2014/main" id="{8E314CBF-0D7A-4F62-BFF7-7F94F0701C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8403" y="2097423"/>
            <a:ext cx="1538980" cy="1538980"/>
          </a:xfrm>
          <a:prstGeom prst="rect">
            <a:avLst/>
          </a:prstGeom>
        </p:spPr>
      </p:pic>
      <p:sp>
        <p:nvSpPr>
          <p:cNvPr id="3" name="TextBox 2">
            <a:extLst>
              <a:ext uri="{FF2B5EF4-FFF2-40B4-BE49-F238E27FC236}">
                <a16:creationId xmlns:a16="http://schemas.microsoft.com/office/drawing/2014/main" id="{D51666B7-A480-46F1-9519-87162BC6D317}"/>
              </a:ext>
            </a:extLst>
          </p:cNvPr>
          <p:cNvSpPr txBox="1"/>
          <p:nvPr/>
        </p:nvSpPr>
        <p:spPr>
          <a:xfrm>
            <a:off x="3554963" y="3271272"/>
            <a:ext cx="802433" cy="369332"/>
          </a:xfrm>
          <a:prstGeom prst="rect">
            <a:avLst/>
          </a:prstGeom>
          <a:noFill/>
        </p:spPr>
        <p:txBody>
          <a:bodyPr wrap="square" rtlCol="0">
            <a:spAutoFit/>
          </a:bodyPr>
          <a:lstStyle/>
          <a:p>
            <a:r>
              <a:rPr lang="en-US" dirty="0"/>
              <a:t>Fred</a:t>
            </a:r>
          </a:p>
        </p:txBody>
      </p:sp>
      <p:sp>
        <p:nvSpPr>
          <p:cNvPr id="6" name="TextBox 5">
            <a:extLst>
              <a:ext uri="{FF2B5EF4-FFF2-40B4-BE49-F238E27FC236}">
                <a16:creationId xmlns:a16="http://schemas.microsoft.com/office/drawing/2014/main" id="{A2574801-A414-494C-8DB7-11FB525485D0}"/>
              </a:ext>
            </a:extLst>
          </p:cNvPr>
          <p:cNvSpPr txBox="1"/>
          <p:nvPr/>
        </p:nvSpPr>
        <p:spPr>
          <a:xfrm>
            <a:off x="6599701" y="3451737"/>
            <a:ext cx="1538980" cy="369332"/>
          </a:xfrm>
          <a:prstGeom prst="rect">
            <a:avLst/>
          </a:prstGeom>
          <a:noFill/>
        </p:spPr>
        <p:txBody>
          <a:bodyPr wrap="square" rtlCol="0">
            <a:spAutoFit/>
          </a:bodyPr>
          <a:lstStyle/>
          <a:p>
            <a:r>
              <a:rPr lang="en-US" dirty="0"/>
              <a:t>FTP Server</a:t>
            </a:r>
          </a:p>
        </p:txBody>
      </p:sp>
      <p:sp>
        <p:nvSpPr>
          <p:cNvPr id="8" name="Arrow: Striped Right 7">
            <a:extLst>
              <a:ext uri="{FF2B5EF4-FFF2-40B4-BE49-F238E27FC236}">
                <a16:creationId xmlns:a16="http://schemas.microsoft.com/office/drawing/2014/main" id="{89A50696-9DB4-45F1-8DB5-9EF674FFC519}"/>
              </a:ext>
            </a:extLst>
          </p:cNvPr>
          <p:cNvSpPr/>
          <p:nvPr/>
        </p:nvSpPr>
        <p:spPr>
          <a:xfrm>
            <a:off x="4478694" y="2715208"/>
            <a:ext cx="1999709" cy="43853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FTP</a:t>
            </a:r>
          </a:p>
        </p:txBody>
      </p:sp>
      <p:cxnSp>
        <p:nvCxnSpPr>
          <p:cNvPr id="10" name="Connector: Curved 9">
            <a:extLst>
              <a:ext uri="{FF2B5EF4-FFF2-40B4-BE49-F238E27FC236}">
                <a16:creationId xmlns:a16="http://schemas.microsoft.com/office/drawing/2014/main" id="{80E57ED0-248F-43D7-8C64-6F6E5F1F73BE}"/>
              </a:ext>
            </a:extLst>
          </p:cNvPr>
          <p:cNvCxnSpPr>
            <a:cxnSpLocks/>
            <a:endCxn id="6" idx="3"/>
          </p:cNvCxnSpPr>
          <p:nvPr/>
        </p:nvCxnSpPr>
        <p:spPr>
          <a:xfrm rot="16200000" flipH="1">
            <a:off x="7417317" y="2915039"/>
            <a:ext cx="1250748" cy="191980"/>
          </a:xfrm>
          <a:prstGeom prst="curvedConnector4">
            <a:avLst>
              <a:gd name="adj1" fmla="val -14078"/>
              <a:gd name="adj2" fmla="val 661353"/>
            </a:avLst>
          </a:prstGeom>
          <a:ln w="127000">
            <a:tailEnd type="triangle"/>
          </a:ln>
        </p:spPr>
        <p:style>
          <a:lnRef idx="1">
            <a:schemeClr val="accent1"/>
          </a:lnRef>
          <a:fillRef idx="0">
            <a:schemeClr val="accent1"/>
          </a:fillRef>
          <a:effectRef idx="0">
            <a:schemeClr val="accent1"/>
          </a:effectRef>
          <a:fontRef idx="minor">
            <a:schemeClr val="tx1"/>
          </a:fontRef>
        </p:style>
      </p:cxnSp>
      <p:pic>
        <p:nvPicPr>
          <p:cNvPr id="24" name="Graphic 23" descr="Laptop">
            <a:extLst>
              <a:ext uri="{FF2B5EF4-FFF2-40B4-BE49-F238E27FC236}">
                <a16:creationId xmlns:a16="http://schemas.microsoft.com/office/drawing/2014/main" id="{06D1D753-00FE-423E-B0E4-D94701E1AE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7398" y="5373057"/>
            <a:ext cx="1208120" cy="1208120"/>
          </a:xfrm>
          <a:prstGeom prst="rect">
            <a:avLst/>
          </a:prstGeom>
        </p:spPr>
      </p:pic>
      <p:sp>
        <p:nvSpPr>
          <p:cNvPr id="25" name="TextBox 24">
            <a:extLst>
              <a:ext uri="{FF2B5EF4-FFF2-40B4-BE49-F238E27FC236}">
                <a16:creationId xmlns:a16="http://schemas.microsoft.com/office/drawing/2014/main" id="{156D5171-D602-4CF8-B5F7-648333CA185E}"/>
              </a:ext>
            </a:extLst>
          </p:cNvPr>
          <p:cNvSpPr txBox="1"/>
          <p:nvPr/>
        </p:nvSpPr>
        <p:spPr>
          <a:xfrm>
            <a:off x="2279779" y="6396511"/>
            <a:ext cx="802433" cy="369332"/>
          </a:xfrm>
          <a:prstGeom prst="rect">
            <a:avLst/>
          </a:prstGeom>
          <a:noFill/>
        </p:spPr>
        <p:txBody>
          <a:bodyPr wrap="square" rtlCol="0">
            <a:spAutoFit/>
          </a:bodyPr>
          <a:lstStyle/>
          <a:p>
            <a:r>
              <a:rPr lang="en-US" dirty="0"/>
              <a:t>Fred</a:t>
            </a:r>
          </a:p>
        </p:txBody>
      </p:sp>
      <p:pic>
        <p:nvPicPr>
          <p:cNvPr id="26" name="Graphic 25" descr="Computer">
            <a:extLst>
              <a:ext uri="{FF2B5EF4-FFF2-40B4-BE49-F238E27FC236}">
                <a16:creationId xmlns:a16="http://schemas.microsoft.com/office/drawing/2014/main" id="{0C27F0E6-1484-49EB-A2C1-FE60104CBB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9058" y="5167571"/>
            <a:ext cx="1538980" cy="1538980"/>
          </a:xfrm>
          <a:prstGeom prst="rect">
            <a:avLst/>
          </a:prstGeom>
        </p:spPr>
      </p:pic>
      <p:sp>
        <p:nvSpPr>
          <p:cNvPr id="27" name="TextBox 26">
            <a:extLst>
              <a:ext uri="{FF2B5EF4-FFF2-40B4-BE49-F238E27FC236}">
                <a16:creationId xmlns:a16="http://schemas.microsoft.com/office/drawing/2014/main" id="{F493D1CA-38A5-4AD0-80DB-12189FEE2E7E}"/>
              </a:ext>
            </a:extLst>
          </p:cNvPr>
          <p:cNvSpPr txBox="1"/>
          <p:nvPr/>
        </p:nvSpPr>
        <p:spPr>
          <a:xfrm>
            <a:off x="4709058" y="6396511"/>
            <a:ext cx="1538980" cy="369332"/>
          </a:xfrm>
          <a:prstGeom prst="rect">
            <a:avLst/>
          </a:prstGeom>
          <a:noFill/>
        </p:spPr>
        <p:txBody>
          <a:bodyPr wrap="square" rtlCol="0">
            <a:spAutoFit/>
          </a:bodyPr>
          <a:lstStyle/>
          <a:p>
            <a:r>
              <a:rPr lang="en-US" dirty="0" err="1"/>
              <a:t>Sharepoint</a:t>
            </a:r>
            <a:endParaRPr lang="en-US" dirty="0"/>
          </a:p>
        </p:txBody>
      </p:sp>
      <p:sp>
        <p:nvSpPr>
          <p:cNvPr id="28" name="TextBox 27">
            <a:extLst>
              <a:ext uri="{FF2B5EF4-FFF2-40B4-BE49-F238E27FC236}">
                <a16:creationId xmlns:a16="http://schemas.microsoft.com/office/drawing/2014/main" id="{37E6795E-4113-4039-9D67-0B18AB2059FE}"/>
              </a:ext>
            </a:extLst>
          </p:cNvPr>
          <p:cNvSpPr txBox="1"/>
          <p:nvPr/>
        </p:nvSpPr>
        <p:spPr>
          <a:xfrm>
            <a:off x="9245006" y="6396511"/>
            <a:ext cx="1538980" cy="369332"/>
          </a:xfrm>
          <a:prstGeom prst="rect">
            <a:avLst/>
          </a:prstGeom>
          <a:noFill/>
        </p:spPr>
        <p:txBody>
          <a:bodyPr wrap="square" rtlCol="0">
            <a:spAutoFit/>
          </a:bodyPr>
          <a:lstStyle/>
          <a:p>
            <a:r>
              <a:rPr lang="en-US" dirty="0"/>
              <a:t>SQL Server</a:t>
            </a:r>
          </a:p>
        </p:txBody>
      </p:sp>
      <p:pic>
        <p:nvPicPr>
          <p:cNvPr id="29" name="Graphic 28" descr="Computer">
            <a:extLst>
              <a:ext uri="{FF2B5EF4-FFF2-40B4-BE49-F238E27FC236}">
                <a16:creationId xmlns:a16="http://schemas.microsoft.com/office/drawing/2014/main" id="{9EF87B1F-4041-41FC-963E-3D2B9DC7BF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45006" y="5309902"/>
            <a:ext cx="1334430" cy="1334430"/>
          </a:xfrm>
          <a:prstGeom prst="rect">
            <a:avLst/>
          </a:prstGeom>
        </p:spPr>
      </p:pic>
      <p:sp>
        <p:nvSpPr>
          <p:cNvPr id="30" name="Arrow: Striped Right 29">
            <a:extLst>
              <a:ext uri="{FF2B5EF4-FFF2-40B4-BE49-F238E27FC236}">
                <a16:creationId xmlns:a16="http://schemas.microsoft.com/office/drawing/2014/main" id="{1C014FDA-CAF1-4738-ABD2-9908A8BD0B39}"/>
              </a:ext>
            </a:extLst>
          </p:cNvPr>
          <p:cNvSpPr/>
          <p:nvPr/>
        </p:nvSpPr>
        <p:spPr>
          <a:xfrm>
            <a:off x="3024995" y="5790770"/>
            <a:ext cx="1684063" cy="43853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a:t>
            </a:r>
          </a:p>
        </p:txBody>
      </p:sp>
      <p:sp>
        <p:nvSpPr>
          <p:cNvPr id="31" name="Arrow: Striped Right 30">
            <a:extLst>
              <a:ext uri="{FF2B5EF4-FFF2-40B4-BE49-F238E27FC236}">
                <a16:creationId xmlns:a16="http://schemas.microsoft.com/office/drawing/2014/main" id="{47F8FFAE-719B-483D-9472-8D06DB18EFFD}"/>
              </a:ext>
            </a:extLst>
          </p:cNvPr>
          <p:cNvSpPr/>
          <p:nvPr/>
        </p:nvSpPr>
        <p:spPr>
          <a:xfrm>
            <a:off x="6273002" y="5808378"/>
            <a:ext cx="2972003" cy="438539"/>
          </a:xfrm>
          <a:prstGeom prst="striped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Auth On behalf of Fred</a:t>
            </a:r>
          </a:p>
        </p:txBody>
      </p:sp>
    </p:spTree>
    <p:extLst>
      <p:ext uri="{BB962C8B-B14F-4D97-AF65-F5344CB8AC3E}">
        <p14:creationId xmlns:p14="http://schemas.microsoft.com/office/powerpoint/2010/main" val="3138026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BC92F-C014-4325-A1F3-F7DB375DC145}"/>
              </a:ext>
            </a:extLst>
          </p:cNvPr>
          <p:cNvSpPr>
            <a:spLocks noGrp="1"/>
          </p:cNvSpPr>
          <p:nvPr>
            <p:ph type="title"/>
          </p:nvPr>
        </p:nvSpPr>
        <p:spPr/>
        <p:txBody>
          <a:bodyPr/>
          <a:lstStyle/>
          <a:p>
            <a:r>
              <a:rPr lang="en-US" dirty="0"/>
              <a:t>Authentication attacks</a:t>
            </a:r>
          </a:p>
        </p:txBody>
      </p:sp>
      <p:sp>
        <p:nvSpPr>
          <p:cNvPr id="3" name="Content Placeholder 2">
            <a:extLst>
              <a:ext uri="{FF2B5EF4-FFF2-40B4-BE49-F238E27FC236}">
                <a16:creationId xmlns:a16="http://schemas.microsoft.com/office/drawing/2014/main" id="{322BE6DF-E804-42F5-8619-B9613D619D8D}"/>
              </a:ext>
            </a:extLst>
          </p:cNvPr>
          <p:cNvSpPr>
            <a:spLocks noGrp="1"/>
          </p:cNvSpPr>
          <p:nvPr>
            <p:ph idx="1"/>
          </p:nvPr>
        </p:nvSpPr>
        <p:spPr>
          <a:xfrm>
            <a:off x="901713" y="1478570"/>
            <a:ext cx="10648136" cy="5303970"/>
          </a:xfrm>
        </p:spPr>
        <p:txBody>
          <a:bodyPr>
            <a:normAutofit lnSpcReduction="10000"/>
          </a:bodyPr>
          <a:lstStyle/>
          <a:p>
            <a:r>
              <a:rPr lang="en-US" dirty="0"/>
              <a:t>Attacking Kerberos authentication-service request</a:t>
            </a:r>
          </a:p>
          <a:p>
            <a:pPr lvl="1"/>
            <a:r>
              <a:rPr lang="en-US" dirty="0"/>
              <a:t>Attacker who can intercept the request can use the pre-auth as an oracle to crack the password.   </a:t>
            </a:r>
          </a:p>
          <a:p>
            <a:pPr lvl="1"/>
            <a:r>
              <a:rPr lang="en-US" dirty="0"/>
              <a:t>Possible when using a weak password or downgraded encryption type.</a:t>
            </a:r>
          </a:p>
          <a:p>
            <a:r>
              <a:rPr lang="en-US" dirty="0"/>
              <a:t>Downgrade Attacks on Kerberos</a:t>
            </a:r>
          </a:p>
          <a:p>
            <a:pPr lvl="1"/>
            <a:r>
              <a:rPr lang="en-US" dirty="0"/>
              <a:t>Kerberos supports multiple encryption types.</a:t>
            </a:r>
          </a:p>
          <a:p>
            <a:pPr lvl="1"/>
            <a:r>
              <a:rPr lang="en-US" dirty="0"/>
              <a:t>During the AS-REQ, the client chooses the strongest encryption type available</a:t>
            </a:r>
          </a:p>
          <a:p>
            <a:pPr lvl="1"/>
            <a:r>
              <a:rPr lang="en-US" dirty="0"/>
              <a:t>MITM Attackers can modify the Server response and only present weak encryption types to use</a:t>
            </a:r>
          </a:p>
          <a:p>
            <a:r>
              <a:rPr lang="en-US" dirty="0"/>
              <a:t>Attacking NTLM</a:t>
            </a:r>
          </a:p>
          <a:p>
            <a:pPr lvl="1"/>
            <a:r>
              <a:rPr lang="en-US" dirty="0"/>
              <a:t>MITM the challenge response and pass-the-hash</a:t>
            </a:r>
          </a:p>
          <a:p>
            <a:pPr lvl="1"/>
            <a:r>
              <a:rPr lang="en-US" dirty="0"/>
              <a:t>NTLMv1 Can be cracked</a:t>
            </a:r>
          </a:p>
          <a:p>
            <a:pPr lvl="1"/>
            <a:r>
              <a:rPr lang="en-US" dirty="0"/>
              <a:t>NTLMv2 Can be downgraded in some cases</a:t>
            </a:r>
          </a:p>
          <a:p>
            <a:pPr lvl="1"/>
            <a:r>
              <a:rPr lang="en-US" dirty="0"/>
              <a:t>Both NTLMv1 and v2 can be used in Relay Attacks</a:t>
            </a:r>
          </a:p>
        </p:txBody>
      </p:sp>
    </p:spTree>
    <p:extLst>
      <p:ext uri="{BB962C8B-B14F-4D97-AF65-F5344CB8AC3E}">
        <p14:creationId xmlns:p14="http://schemas.microsoft.com/office/powerpoint/2010/main" val="4030231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E82A-50FB-4F39-99FA-4475CB63B023}"/>
              </a:ext>
            </a:extLst>
          </p:cNvPr>
          <p:cNvSpPr>
            <a:spLocks noGrp="1"/>
          </p:cNvSpPr>
          <p:nvPr>
            <p:ph type="title"/>
          </p:nvPr>
        </p:nvSpPr>
        <p:spPr/>
        <p:txBody>
          <a:bodyPr/>
          <a:lstStyle/>
          <a:p>
            <a:r>
              <a:rPr lang="en-US" dirty="0"/>
              <a:t>Pass the hash</a:t>
            </a:r>
          </a:p>
        </p:txBody>
      </p:sp>
      <p:sp>
        <p:nvSpPr>
          <p:cNvPr id="3" name="Content Placeholder 2">
            <a:extLst>
              <a:ext uri="{FF2B5EF4-FFF2-40B4-BE49-F238E27FC236}">
                <a16:creationId xmlns:a16="http://schemas.microsoft.com/office/drawing/2014/main" id="{309C167F-F09E-4977-8222-F0450D133C9D}"/>
              </a:ext>
            </a:extLst>
          </p:cNvPr>
          <p:cNvSpPr>
            <a:spLocks noGrp="1"/>
          </p:cNvSpPr>
          <p:nvPr>
            <p:ph idx="1"/>
          </p:nvPr>
        </p:nvSpPr>
        <p:spPr>
          <a:xfrm>
            <a:off x="721961" y="1719744"/>
            <a:ext cx="6073121" cy="4074941"/>
          </a:xfrm>
        </p:spPr>
        <p:txBody>
          <a:bodyPr>
            <a:normAutofit/>
          </a:bodyPr>
          <a:lstStyle/>
          <a:p>
            <a:r>
              <a:rPr lang="en-US" dirty="0"/>
              <a:t>Obtain a </a:t>
            </a:r>
            <a:r>
              <a:rPr lang="en-US" dirty="0">
                <a:solidFill>
                  <a:schemeClr val="bg2"/>
                </a:solidFill>
              </a:rPr>
              <a:t>hashed</a:t>
            </a:r>
            <a:r>
              <a:rPr lang="en-US" dirty="0"/>
              <a:t> </a:t>
            </a:r>
            <a:r>
              <a:rPr lang="en-US" dirty="0">
                <a:solidFill>
                  <a:schemeClr val="bg2"/>
                </a:solidFill>
              </a:rPr>
              <a:t>credential</a:t>
            </a:r>
          </a:p>
          <a:p>
            <a:r>
              <a:rPr lang="en-US" dirty="0"/>
              <a:t>Without cracking it, </a:t>
            </a:r>
            <a:r>
              <a:rPr lang="en-US" dirty="0">
                <a:solidFill>
                  <a:schemeClr val="bg2"/>
                </a:solidFill>
              </a:rPr>
              <a:t>re-use the hash </a:t>
            </a:r>
            <a:r>
              <a:rPr lang="en-US" dirty="0"/>
              <a:t>to authenticate to some system.</a:t>
            </a:r>
          </a:p>
          <a:p>
            <a:r>
              <a:rPr lang="en-US" dirty="0"/>
              <a:t>Typically windows only, although affects authentication protocols in general dependent on the situation.</a:t>
            </a:r>
          </a:p>
          <a:p>
            <a:pPr lvl="1"/>
            <a:r>
              <a:rPr lang="en-US" dirty="0"/>
              <a:t>The attack exploits a weakness in the auth protocol</a:t>
            </a:r>
          </a:p>
          <a:p>
            <a:r>
              <a:rPr lang="en-US" dirty="0"/>
              <a:t>This isn’t a new attack</a:t>
            </a:r>
          </a:p>
        </p:txBody>
      </p:sp>
      <p:pic>
        <p:nvPicPr>
          <p:cNvPr id="2050" name="Picture 2" descr="cnet-90s-netscape-navigator.jpg">
            <a:extLst>
              <a:ext uri="{FF2B5EF4-FFF2-40B4-BE49-F238E27FC236}">
                <a16:creationId xmlns:a16="http://schemas.microsoft.com/office/drawing/2014/main" id="{024C4A32-A442-40CB-9305-0967A46C3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5082" y="1719744"/>
            <a:ext cx="4962704" cy="27941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D0CAA1-287D-4141-B19B-D9834E32B77B}"/>
              </a:ext>
            </a:extLst>
          </p:cNvPr>
          <p:cNvSpPr txBox="1"/>
          <p:nvPr/>
        </p:nvSpPr>
        <p:spPr>
          <a:xfrm>
            <a:off x="1208014" y="6149132"/>
            <a:ext cx="3698653" cy="646331"/>
          </a:xfrm>
          <a:prstGeom prst="rect">
            <a:avLst/>
          </a:prstGeom>
          <a:noFill/>
        </p:spPr>
        <p:txBody>
          <a:bodyPr wrap="square" rtlCol="0">
            <a:spAutoFit/>
          </a:bodyPr>
          <a:lstStyle/>
          <a:p>
            <a:r>
              <a:rPr lang="en-US" sz="1200" dirty="0"/>
              <a:t>*First published by Paul Ashton in ’97** using a modified </a:t>
            </a:r>
            <a:r>
              <a:rPr lang="en-US" sz="1200" dirty="0" err="1"/>
              <a:t>SambaSMB</a:t>
            </a:r>
            <a:r>
              <a:rPr lang="en-US" sz="1200" dirty="0"/>
              <a:t> client that would accept hashes</a:t>
            </a:r>
          </a:p>
          <a:p>
            <a:r>
              <a:rPr lang="en-US" sz="1200" dirty="0"/>
              <a:t>**Year of the </a:t>
            </a:r>
            <a:r>
              <a:rPr lang="en-US" sz="1200" dirty="0" err="1"/>
              <a:t>tamagotchi</a:t>
            </a:r>
            <a:endParaRPr lang="en-US" sz="1200" dirty="0"/>
          </a:p>
        </p:txBody>
      </p:sp>
      <p:sp>
        <p:nvSpPr>
          <p:cNvPr id="6" name="TextBox 5">
            <a:extLst>
              <a:ext uri="{FF2B5EF4-FFF2-40B4-BE49-F238E27FC236}">
                <a16:creationId xmlns:a16="http://schemas.microsoft.com/office/drawing/2014/main" id="{76523173-31DA-44A1-B26C-5C2D219CE0D2}"/>
              </a:ext>
            </a:extLst>
          </p:cNvPr>
          <p:cNvSpPr txBox="1"/>
          <p:nvPr/>
        </p:nvSpPr>
        <p:spPr>
          <a:xfrm>
            <a:off x="10469461" y="4604162"/>
            <a:ext cx="1359016" cy="538609"/>
          </a:xfrm>
          <a:prstGeom prst="rect">
            <a:avLst/>
          </a:prstGeom>
          <a:noFill/>
        </p:spPr>
        <p:txBody>
          <a:bodyPr wrap="square" rtlCol="0">
            <a:spAutoFit/>
          </a:bodyPr>
          <a:lstStyle/>
          <a:p>
            <a:r>
              <a:rPr lang="en-US" sz="1100" dirty="0"/>
              <a:t>***not Paul Ashton</a:t>
            </a:r>
          </a:p>
          <a:p>
            <a:endParaRPr lang="en-US" dirty="0"/>
          </a:p>
        </p:txBody>
      </p:sp>
    </p:spTree>
    <p:extLst>
      <p:ext uri="{BB962C8B-B14F-4D97-AF65-F5344CB8AC3E}">
        <p14:creationId xmlns:p14="http://schemas.microsoft.com/office/powerpoint/2010/main" val="2764963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E82A-50FB-4F39-99FA-4475CB63B023}"/>
              </a:ext>
            </a:extLst>
          </p:cNvPr>
          <p:cNvSpPr>
            <a:spLocks noGrp="1"/>
          </p:cNvSpPr>
          <p:nvPr>
            <p:ph type="title"/>
          </p:nvPr>
        </p:nvSpPr>
        <p:spPr/>
        <p:txBody>
          <a:bodyPr/>
          <a:lstStyle/>
          <a:p>
            <a:r>
              <a:rPr lang="en-US" dirty="0"/>
              <a:t>Pass the hash</a:t>
            </a:r>
          </a:p>
        </p:txBody>
      </p:sp>
      <p:sp>
        <p:nvSpPr>
          <p:cNvPr id="3" name="Content Placeholder 2">
            <a:extLst>
              <a:ext uri="{FF2B5EF4-FFF2-40B4-BE49-F238E27FC236}">
                <a16:creationId xmlns:a16="http://schemas.microsoft.com/office/drawing/2014/main" id="{309C167F-F09E-4977-8222-F0450D133C9D}"/>
              </a:ext>
            </a:extLst>
          </p:cNvPr>
          <p:cNvSpPr>
            <a:spLocks noGrp="1"/>
          </p:cNvSpPr>
          <p:nvPr>
            <p:ph idx="1"/>
          </p:nvPr>
        </p:nvSpPr>
        <p:spPr>
          <a:xfrm>
            <a:off x="721961" y="1719744"/>
            <a:ext cx="6073121" cy="4074941"/>
          </a:xfrm>
        </p:spPr>
        <p:txBody>
          <a:bodyPr>
            <a:normAutofit/>
          </a:bodyPr>
          <a:lstStyle/>
          <a:p>
            <a:r>
              <a:rPr lang="en-US" dirty="0"/>
              <a:t>Obtain a </a:t>
            </a:r>
            <a:r>
              <a:rPr lang="en-US" dirty="0">
                <a:solidFill>
                  <a:schemeClr val="bg2"/>
                </a:solidFill>
              </a:rPr>
              <a:t>hashed</a:t>
            </a:r>
            <a:r>
              <a:rPr lang="en-US" dirty="0"/>
              <a:t> </a:t>
            </a:r>
            <a:r>
              <a:rPr lang="en-US" dirty="0">
                <a:solidFill>
                  <a:schemeClr val="bg2"/>
                </a:solidFill>
              </a:rPr>
              <a:t>credential</a:t>
            </a:r>
          </a:p>
          <a:p>
            <a:r>
              <a:rPr lang="en-US" dirty="0"/>
              <a:t>Without cracking it, </a:t>
            </a:r>
            <a:r>
              <a:rPr lang="en-US" dirty="0">
                <a:solidFill>
                  <a:schemeClr val="bg2"/>
                </a:solidFill>
              </a:rPr>
              <a:t>re-use the hash </a:t>
            </a:r>
            <a:r>
              <a:rPr lang="en-US" dirty="0"/>
              <a:t>to authenticate to some system.</a:t>
            </a:r>
          </a:p>
          <a:p>
            <a:r>
              <a:rPr lang="en-US" dirty="0"/>
              <a:t>Typically windows only, although affects authentication protocols in general dependent on the situation.</a:t>
            </a:r>
          </a:p>
          <a:p>
            <a:pPr lvl="1"/>
            <a:r>
              <a:rPr lang="en-US" dirty="0"/>
              <a:t>The attack exploits a weakness in the auth protocol</a:t>
            </a:r>
          </a:p>
          <a:p>
            <a:r>
              <a:rPr lang="en-US" dirty="0"/>
              <a:t>This isn’t a new attack</a:t>
            </a:r>
          </a:p>
        </p:txBody>
      </p:sp>
      <p:sp>
        <p:nvSpPr>
          <p:cNvPr id="5" name="TextBox 4">
            <a:extLst>
              <a:ext uri="{FF2B5EF4-FFF2-40B4-BE49-F238E27FC236}">
                <a16:creationId xmlns:a16="http://schemas.microsoft.com/office/drawing/2014/main" id="{52D0CAA1-287D-4141-B19B-D9834E32B77B}"/>
              </a:ext>
            </a:extLst>
          </p:cNvPr>
          <p:cNvSpPr txBox="1"/>
          <p:nvPr/>
        </p:nvSpPr>
        <p:spPr>
          <a:xfrm>
            <a:off x="1208014" y="6149132"/>
            <a:ext cx="3698653" cy="646331"/>
          </a:xfrm>
          <a:prstGeom prst="rect">
            <a:avLst/>
          </a:prstGeom>
          <a:noFill/>
        </p:spPr>
        <p:txBody>
          <a:bodyPr wrap="square" rtlCol="0">
            <a:spAutoFit/>
          </a:bodyPr>
          <a:lstStyle/>
          <a:p>
            <a:r>
              <a:rPr lang="en-US" sz="1200" dirty="0"/>
              <a:t>*First published by Paul Ashton in ’97** using a modified </a:t>
            </a:r>
            <a:r>
              <a:rPr lang="en-US" sz="1200" dirty="0" err="1"/>
              <a:t>SambaSMB</a:t>
            </a:r>
            <a:r>
              <a:rPr lang="en-US" sz="1200" dirty="0"/>
              <a:t> client that would accept hashes</a:t>
            </a:r>
          </a:p>
          <a:p>
            <a:r>
              <a:rPr lang="en-US" sz="1200" dirty="0"/>
              <a:t>**Year of the </a:t>
            </a:r>
            <a:r>
              <a:rPr lang="en-US" sz="1200" dirty="0" err="1"/>
              <a:t>tamagotchi</a:t>
            </a:r>
            <a:endParaRPr lang="en-US" sz="1200" dirty="0"/>
          </a:p>
        </p:txBody>
      </p:sp>
      <p:pic>
        <p:nvPicPr>
          <p:cNvPr id="16386" name="Picture 2" descr="1997hightechwindows95.jpg">
            <a:extLst>
              <a:ext uri="{FF2B5EF4-FFF2-40B4-BE49-F238E27FC236}">
                <a16:creationId xmlns:a16="http://schemas.microsoft.com/office/drawing/2014/main" id="{634A36D4-C96B-4974-892A-A72585763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917" y="1554219"/>
            <a:ext cx="5282617" cy="29742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39F6ED-F244-42D1-BCDF-5B3FD58756CC}"/>
              </a:ext>
            </a:extLst>
          </p:cNvPr>
          <p:cNvSpPr txBox="1"/>
          <p:nvPr/>
        </p:nvSpPr>
        <p:spPr>
          <a:xfrm>
            <a:off x="8483637" y="4746100"/>
            <a:ext cx="1765341" cy="276999"/>
          </a:xfrm>
          <a:prstGeom prst="rect">
            <a:avLst/>
          </a:prstGeom>
          <a:noFill/>
        </p:spPr>
        <p:txBody>
          <a:bodyPr wrap="square" rtlCol="0">
            <a:spAutoFit/>
          </a:bodyPr>
          <a:lstStyle/>
          <a:p>
            <a:r>
              <a:rPr lang="en-US" sz="1200" dirty="0"/>
              <a:t>Found in Windows 95</a:t>
            </a:r>
          </a:p>
        </p:txBody>
      </p:sp>
    </p:spTree>
    <p:extLst>
      <p:ext uri="{BB962C8B-B14F-4D97-AF65-F5344CB8AC3E}">
        <p14:creationId xmlns:p14="http://schemas.microsoft.com/office/powerpoint/2010/main" val="3461519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E82A-50FB-4F39-99FA-4475CB63B023}"/>
              </a:ext>
            </a:extLst>
          </p:cNvPr>
          <p:cNvSpPr>
            <a:spLocks noGrp="1"/>
          </p:cNvSpPr>
          <p:nvPr>
            <p:ph type="title"/>
          </p:nvPr>
        </p:nvSpPr>
        <p:spPr/>
        <p:txBody>
          <a:bodyPr/>
          <a:lstStyle/>
          <a:p>
            <a:r>
              <a:rPr lang="en-US" dirty="0"/>
              <a:t>Pass the hash</a:t>
            </a:r>
          </a:p>
        </p:txBody>
      </p:sp>
      <p:sp>
        <p:nvSpPr>
          <p:cNvPr id="3" name="Content Placeholder 2">
            <a:extLst>
              <a:ext uri="{FF2B5EF4-FFF2-40B4-BE49-F238E27FC236}">
                <a16:creationId xmlns:a16="http://schemas.microsoft.com/office/drawing/2014/main" id="{309C167F-F09E-4977-8222-F0450D133C9D}"/>
              </a:ext>
            </a:extLst>
          </p:cNvPr>
          <p:cNvSpPr>
            <a:spLocks noGrp="1"/>
          </p:cNvSpPr>
          <p:nvPr>
            <p:ph idx="1"/>
          </p:nvPr>
        </p:nvSpPr>
        <p:spPr>
          <a:xfrm>
            <a:off x="721961" y="1719744"/>
            <a:ext cx="6073121" cy="4074941"/>
          </a:xfrm>
        </p:spPr>
        <p:txBody>
          <a:bodyPr>
            <a:normAutofit/>
          </a:bodyPr>
          <a:lstStyle/>
          <a:p>
            <a:r>
              <a:rPr lang="en-US" dirty="0"/>
              <a:t>Obtain a </a:t>
            </a:r>
            <a:r>
              <a:rPr lang="en-US" dirty="0">
                <a:solidFill>
                  <a:schemeClr val="bg2"/>
                </a:solidFill>
              </a:rPr>
              <a:t>hashed</a:t>
            </a:r>
            <a:r>
              <a:rPr lang="en-US" dirty="0"/>
              <a:t> </a:t>
            </a:r>
            <a:r>
              <a:rPr lang="en-US" dirty="0">
                <a:solidFill>
                  <a:schemeClr val="bg2"/>
                </a:solidFill>
              </a:rPr>
              <a:t>credential</a:t>
            </a:r>
          </a:p>
          <a:p>
            <a:r>
              <a:rPr lang="en-US" dirty="0"/>
              <a:t>Without cracking it, </a:t>
            </a:r>
            <a:r>
              <a:rPr lang="en-US" dirty="0">
                <a:solidFill>
                  <a:schemeClr val="bg2"/>
                </a:solidFill>
              </a:rPr>
              <a:t>re-use the hash </a:t>
            </a:r>
            <a:r>
              <a:rPr lang="en-US" dirty="0"/>
              <a:t>to authenticate to some system.</a:t>
            </a:r>
          </a:p>
          <a:p>
            <a:r>
              <a:rPr lang="en-US" dirty="0"/>
              <a:t>Typically windows only, although affects authentication protocols in general dependent on the situation.</a:t>
            </a:r>
          </a:p>
          <a:p>
            <a:pPr lvl="1"/>
            <a:r>
              <a:rPr lang="en-US" dirty="0"/>
              <a:t>The attack exploits a weakness in the auth protocol</a:t>
            </a:r>
          </a:p>
          <a:p>
            <a:r>
              <a:rPr lang="en-US" dirty="0"/>
              <a:t>This isn’t a new attack</a:t>
            </a:r>
          </a:p>
        </p:txBody>
      </p:sp>
      <p:sp>
        <p:nvSpPr>
          <p:cNvPr id="5" name="TextBox 4">
            <a:extLst>
              <a:ext uri="{FF2B5EF4-FFF2-40B4-BE49-F238E27FC236}">
                <a16:creationId xmlns:a16="http://schemas.microsoft.com/office/drawing/2014/main" id="{52D0CAA1-287D-4141-B19B-D9834E32B77B}"/>
              </a:ext>
            </a:extLst>
          </p:cNvPr>
          <p:cNvSpPr txBox="1"/>
          <p:nvPr/>
        </p:nvSpPr>
        <p:spPr>
          <a:xfrm>
            <a:off x="1208014" y="6149132"/>
            <a:ext cx="3698653" cy="646331"/>
          </a:xfrm>
          <a:prstGeom prst="rect">
            <a:avLst/>
          </a:prstGeom>
          <a:noFill/>
        </p:spPr>
        <p:txBody>
          <a:bodyPr wrap="square" rtlCol="0">
            <a:spAutoFit/>
          </a:bodyPr>
          <a:lstStyle/>
          <a:p>
            <a:r>
              <a:rPr lang="en-US" sz="1200" dirty="0"/>
              <a:t>*First published by Paul Ashton in ’97** using a modified </a:t>
            </a:r>
            <a:r>
              <a:rPr lang="en-US" sz="1200" dirty="0" err="1"/>
              <a:t>SambaSMB</a:t>
            </a:r>
            <a:r>
              <a:rPr lang="en-US" sz="1200" dirty="0"/>
              <a:t> client that would accept hashes</a:t>
            </a:r>
          </a:p>
          <a:p>
            <a:r>
              <a:rPr lang="en-US" sz="1200" dirty="0"/>
              <a:t>**Year of the </a:t>
            </a:r>
            <a:r>
              <a:rPr lang="en-US" sz="1200" dirty="0" err="1"/>
              <a:t>tamagotchi</a:t>
            </a:r>
            <a:endParaRPr lang="en-US" sz="1200" dirty="0"/>
          </a:p>
        </p:txBody>
      </p:sp>
      <p:pic>
        <p:nvPicPr>
          <p:cNvPr id="18434" name="Picture 2" descr="Image result for Tamagotchi meme">
            <a:extLst>
              <a:ext uri="{FF2B5EF4-FFF2-40B4-BE49-F238E27FC236}">
                <a16:creationId xmlns:a16="http://schemas.microsoft.com/office/drawing/2014/main" id="{1322AD35-7C06-4227-B428-4714374B3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124" y="1451285"/>
            <a:ext cx="47625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620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413FCA-D9C8-4A3C-9917-A63BA94278E5}"/>
              </a:ext>
            </a:extLst>
          </p:cNvPr>
          <p:cNvSpPr txBox="1"/>
          <p:nvPr/>
        </p:nvSpPr>
        <p:spPr>
          <a:xfrm>
            <a:off x="5821066" y="6550223"/>
            <a:ext cx="6370934" cy="307777"/>
          </a:xfrm>
          <a:prstGeom prst="rect">
            <a:avLst/>
          </a:prstGeom>
          <a:noFill/>
        </p:spPr>
        <p:txBody>
          <a:bodyPr wrap="square" rtlCol="0">
            <a:spAutoFit/>
          </a:bodyPr>
          <a:lstStyle/>
          <a:p>
            <a:r>
              <a:rPr lang="en-US" sz="1400" dirty="0"/>
              <a:t>https://www.ultimatewindowssecurity.com/securitylog/book/page.aspx?spid=chapter4</a:t>
            </a:r>
          </a:p>
        </p:txBody>
      </p:sp>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NTLM Authentication</a:t>
            </a:r>
          </a:p>
        </p:txBody>
      </p:sp>
      <p:pic>
        <p:nvPicPr>
          <p:cNvPr id="9" name="Picture 8">
            <a:extLst>
              <a:ext uri="{FF2B5EF4-FFF2-40B4-BE49-F238E27FC236}">
                <a16:creationId xmlns:a16="http://schemas.microsoft.com/office/drawing/2014/main" id="{6898DD1D-6965-40BC-A66C-7501C2D7D831}"/>
              </a:ext>
            </a:extLst>
          </p:cNvPr>
          <p:cNvPicPr>
            <a:picLocks noChangeAspect="1"/>
          </p:cNvPicPr>
          <p:nvPr/>
        </p:nvPicPr>
        <p:blipFill>
          <a:blip r:embed="rId3"/>
          <a:stretch>
            <a:fillRect/>
          </a:stretch>
        </p:blipFill>
        <p:spPr>
          <a:xfrm>
            <a:off x="4636145" y="892667"/>
            <a:ext cx="7224422" cy="5570906"/>
          </a:xfrm>
          <a:prstGeom prst="rect">
            <a:avLst/>
          </a:prstGeom>
        </p:spPr>
      </p:pic>
      <p:sp>
        <p:nvSpPr>
          <p:cNvPr id="10" name="TextBox 9">
            <a:extLst>
              <a:ext uri="{FF2B5EF4-FFF2-40B4-BE49-F238E27FC236}">
                <a16:creationId xmlns:a16="http://schemas.microsoft.com/office/drawing/2014/main" id="{EF1139FE-0E85-4967-A495-F86596F10C88}"/>
              </a:ext>
            </a:extLst>
          </p:cNvPr>
          <p:cNvSpPr txBox="1"/>
          <p:nvPr/>
        </p:nvSpPr>
        <p:spPr>
          <a:xfrm>
            <a:off x="727969" y="1589103"/>
            <a:ext cx="3657600" cy="2862322"/>
          </a:xfrm>
          <a:prstGeom prst="rect">
            <a:avLst/>
          </a:prstGeom>
          <a:noFill/>
        </p:spPr>
        <p:txBody>
          <a:bodyPr wrap="square" rtlCol="0">
            <a:spAutoFit/>
          </a:bodyPr>
          <a:lstStyle/>
          <a:p>
            <a:pPr marL="342900" indent="-342900">
              <a:buAutoNum type="arabicParenR"/>
            </a:pPr>
            <a:r>
              <a:rPr lang="en-US" dirty="0"/>
              <a:t>Computer makes an authentication request</a:t>
            </a:r>
          </a:p>
          <a:p>
            <a:pPr marL="342900" indent="-342900">
              <a:buAutoNum type="arabicParenR"/>
            </a:pPr>
            <a:endParaRPr lang="en-US" dirty="0"/>
          </a:p>
          <a:p>
            <a:r>
              <a:rPr lang="en-US" dirty="0"/>
              <a:t>2)  DC answers with a challenge</a:t>
            </a:r>
          </a:p>
          <a:p>
            <a:endParaRPr lang="en-US" dirty="0"/>
          </a:p>
          <a:p>
            <a:r>
              <a:rPr lang="en-US" dirty="0"/>
              <a:t>3)  Computer responds with challenge encrypted using password hash</a:t>
            </a:r>
          </a:p>
          <a:p>
            <a:endParaRPr lang="en-US" dirty="0"/>
          </a:p>
          <a:p>
            <a:r>
              <a:rPr lang="en-US" dirty="0"/>
              <a:t>4)  DC checks if challenge response matches what it expects</a:t>
            </a:r>
          </a:p>
        </p:txBody>
      </p:sp>
    </p:spTree>
    <p:extLst>
      <p:ext uri="{BB962C8B-B14F-4D97-AF65-F5344CB8AC3E}">
        <p14:creationId xmlns:p14="http://schemas.microsoft.com/office/powerpoint/2010/main" val="1010564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413FCA-D9C8-4A3C-9917-A63BA94278E5}"/>
              </a:ext>
            </a:extLst>
          </p:cNvPr>
          <p:cNvSpPr txBox="1"/>
          <p:nvPr/>
        </p:nvSpPr>
        <p:spPr>
          <a:xfrm>
            <a:off x="5821066" y="6550223"/>
            <a:ext cx="6370934" cy="307777"/>
          </a:xfrm>
          <a:prstGeom prst="rect">
            <a:avLst/>
          </a:prstGeom>
          <a:noFill/>
        </p:spPr>
        <p:txBody>
          <a:bodyPr wrap="square" rtlCol="0">
            <a:spAutoFit/>
          </a:bodyPr>
          <a:lstStyle/>
          <a:p>
            <a:r>
              <a:rPr lang="en-US" sz="1400" dirty="0"/>
              <a:t>https://www.ultimatewindowssecurity.com/securitylog/book/page.aspx?spid=chapter4</a:t>
            </a:r>
          </a:p>
        </p:txBody>
      </p:sp>
      <p:sp>
        <p:nvSpPr>
          <p:cNvPr id="7" name="Title 1">
            <a:extLst>
              <a:ext uri="{FF2B5EF4-FFF2-40B4-BE49-F238E27FC236}">
                <a16:creationId xmlns:a16="http://schemas.microsoft.com/office/drawing/2014/main" id="{EBF788F3-6C30-4180-8F0F-F1193AEBF00B}"/>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NTLM Authentication</a:t>
            </a:r>
          </a:p>
        </p:txBody>
      </p:sp>
      <p:pic>
        <p:nvPicPr>
          <p:cNvPr id="9" name="Picture 8">
            <a:extLst>
              <a:ext uri="{FF2B5EF4-FFF2-40B4-BE49-F238E27FC236}">
                <a16:creationId xmlns:a16="http://schemas.microsoft.com/office/drawing/2014/main" id="{6898DD1D-6965-40BC-A66C-7501C2D7D831}"/>
              </a:ext>
            </a:extLst>
          </p:cNvPr>
          <p:cNvPicPr>
            <a:picLocks noChangeAspect="1"/>
          </p:cNvPicPr>
          <p:nvPr/>
        </p:nvPicPr>
        <p:blipFill>
          <a:blip r:embed="rId3"/>
          <a:stretch>
            <a:fillRect/>
          </a:stretch>
        </p:blipFill>
        <p:spPr>
          <a:xfrm>
            <a:off x="4636145" y="892667"/>
            <a:ext cx="7224422" cy="5570906"/>
          </a:xfrm>
          <a:prstGeom prst="rect">
            <a:avLst/>
          </a:prstGeom>
        </p:spPr>
      </p:pic>
      <p:sp>
        <p:nvSpPr>
          <p:cNvPr id="10" name="TextBox 9">
            <a:extLst>
              <a:ext uri="{FF2B5EF4-FFF2-40B4-BE49-F238E27FC236}">
                <a16:creationId xmlns:a16="http://schemas.microsoft.com/office/drawing/2014/main" id="{EF1139FE-0E85-4967-A495-F86596F10C88}"/>
              </a:ext>
            </a:extLst>
          </p:cNvPr>
          <p:cNvSpPr txBox="1"/>
          <p:nvPr/>
        </p:nvSpPr>
        <p:spPr>
          <a:xfrm>
            <a:off x="727969" y="1589103"/>
            <a:ext cx="3657600" cy="2862322"/>
          </a:xfrm>
          <a:prstGeom prst="rect">
            <a:avLst/>
          </a:prstGeom>
          <a:noFill/>
        </p:spPr>
        <p:txBody>
          <a:bodyPr wrap="square" rtlCol="0">
            <a:spAutoFit/>
          </a:bodyPr>
          <a:lstStyle/>
          <a:p>
            <a:pPr marL="342900" indent="-342900">
              <a:buAutoNum type="arabicParenR"/>
            </a:pPr>
            <a:r>
              <a:rPr lang="en-US" dirty="0"/>
              <a:t>Computer makes an authentication request</a:t>
            </a:r>
          </a:p>
          <a:p>
            <a:pPr marL="342900" indent="-342900">
              <a:buAutoNum type="arabicParenR"/>
            </a:pPr>
            <a:endParaRPr lang="en-US" dirty="0"/>
          </a:p>
          <a:p>
            <a:r>
              <a:rPr lang="en-US" dirty="0"/>
              <a:t>2)  DC answers with a challenge</a:t>
            </a:r>
          </a:p>
          <a:p>
            <a:endParaRPr lang="en-US" dirty="0"/>
          </a:p>
          <a:p>
            <a:r>
              <a:rPr lang="en-US" dirty="0"/>
              <a:t>3)  Computer responds with challenge encrypted using password hash</a:t>
            </a:r>
          </a:p>
          <a:p>
            <a:endParaRPr lang="en-US" dirty="0"/>
          </a:p>
          <a:p>
            <a:r>
              <a:rPr lang="en-US" dirty="0"/>
              <a:t>4)  DC checks if challenge response matches what it expects</a:t>
            </a:r>
          </a:p>
        </p:txBody>
      </p:sp>
      <p:sp>
        <p:nvSpPr>
          <p:cNvPr id="8" name="TextBox 7">
            <a:extLst>
              <a:ext uri="{FF2B5EF4-FFF2-40B4-BE49-F238E27FC236}">
                <a16:creationId xmlns:a16="http://schemas.microsoft.com/office/drawing/2014/main" id="{4597CCFF-25FF-42B6-BDFA-D11FAC487D11}"/>
              </a:ext>
            </a:extLst>
          </p:cNvPr>
          <p:cNvSpPr txBox="1"/>
          <p:nvPr/>
        </p:nvSpPr>
        <p:spPr>
          <a:xfrm>
            <a:off x="881424" y="4709247"/>
            <a:ext cx="3350690" cy="1754326"/>
          </a:xfrm>
          <a:prstGeom prst="rect">
            <a:avLst/>
          </a:prstGeom>
          <a:noFill/>
        </p:spPr>
        <p:txBody>
          <a:bodyPr wrap="square" rtlCol="0">
            <a:spAutoFit/>
          </a:bodyPr>
          <a:lstStyle/>
          <a:p>
            <a:r>
              <a:rPr lang="en-US" dirty="0">
                <a:solidFill>
                  <a:schemeClr val="tx2">
                    <a:lumMod val="75000"/>
                  </a:schemeClr>
                </a:solidFill>
              </a:rPr>
              <a:t>Passing the hash becomes possible because of how this authentication works</a:t>
            </a:r>
          </a:p>
          <a:p>
            <a:endParaRPr lang="en-US" dirty="0">
              <a:solidFill>
                <a:schemeClr val="tx2">
                  <a:lumMod val="75000"/>
                </a:schemeClr>
              </a:solidFill>
            </a:endParaRPr>
          </a:p>
          <a:p>
            <a:r>
              <a:rPr lang="en-US" dirty="0">
                <a:solidFill>
                  <a:schemeClr val="tx2">
                    <a:lumMod val="75000"/>
                  </a:schemeClr>
                </a:solidFill>
              </a:rPr>
              <a:t>The host uses a hash to encrypt the challenge, not a password.</a:t>
            </a:r>
          </a:p>
        </p:txBody>
      </p:sp>
      <p:sp>
        <p:nvSpPr>
          <p:cNvPr id="2" name="Rectangle 1">
            <a:extLst>
              <a:ext uri="{FF2B5EF4-FFF2-40B4-BE49-F238E27FC236}">
                <a16:creationId xmlns:a16="http://schemas.microsoft.com/office/drawing/2014/main" id="{2855928E-006F-4294-8CA4-13CFC734ADF5}"/>
              </a:ext>
            </a:extLst>
          </p:cNvPr>
          <p:cNvSpPr/>
          <p:nvPr/>
        </p:nvSpPr>
        <p:spPr>
          <a:xfrm>
            <a:off x="6096000" y="2101578"/>
            <a:ext cx="2237807" cy="1751963"/>
          </a:xfrm>
          <a:prstGeom prst="rect">
            <a:avLst/>
          </a:prstGeom>
          <a:noFill/>
          <a:ln w="273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022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E82A-50FB-4F39-99FA-4475CB63B023}"/>
              </a:ext>
            </a:extLst>
          </p:cNvPr>
          <p:cNvSpPr>
            <a:spLocks noGrp="1"/>
          </p:cNvSpPr>
          <p:nvPr>
            <p:ph type="title"/>
          </p:nvPr>
        </p:nvSpPr>
        <p:spPr/>
        <p:txBody>
          <a:bodyPr/>
          <a:lstStyle/>
          <a:p>
            <a:r>
              <a:rPr lang="en-US" dirty="0"/>
              <a:t>Pass the hash</a:t>
            </a:r>
          </a:p>
        </p:txBody>
      </p:sp>
      <p:sp>
        <p:nvSpPr>
          <p:cNvPr id="3" name="Content Placeholder 2">
            <a:extLst>
              <a:ext uri="{FF2B5EF4-FFF2-40B4-BE49-F238E27FC236}">
                <a16:creationId xmlns:a16="http://schemas.microsoft.com/office/drawing/2014/main" id="{309C167F-F09E-4977-8222-F0450D133C9D}"/>
              </a:ext>
            </a:extLst>
          </p:cNvPr>
          <p:cNvSpPr>
            <a:spLocks noGrp="1"/>
          </p:cNvSpPr>
          <p:nvPr>
            <p:ph idx="1"/>
          </p:nvPr>
        </p:nvSpPr>
        <p:spPr>
          <a:xfrm>
            <a:off x="785945" y="2458192"/>
            <a:ext cx="10620109" cy="4049485"/>
          </a:xfrm>
        </p:spPr>
        <p:txBody>
          <a:bodyPr>
            <a:normAutofit/>
          </a:bodyPr>
          <a:lstStyle/>
          <a:p>
            <a:r>
              <a:rPr lang="en-US" sz="2800" dirty="0"/>
              <a:t>You </a:t>
            </a:r>
            <a:r>
              <a:rPr lang="en-US" sz="2800" b="1" dirty="0">
                <a:solidFill>
                  <a:schemeClr val="tx2"/>
                </a:solidFill>
              </a:rPr>
              <a:t>CAN</a:t>
            </a:r>
            <a:r>
              <a:rPr lang="en-US" sz="2800" dirty="0"/>
              <a:t> perform Pass-The-Hash attacks with </a:t>
            </a:r>
            <a:r>
              <a:rPr lang="en-US" sz="2800" b="1" dirty="0"/>
              <a:t>NTLM</a:t>
            </a:r>
            <a:r>
              <a:rPr lang="en-US" sz="2800" dirty="0"/>
              <a:t> hashes.</a:t>
            </a:r>
          </a:p>
          <a:p>
            <a:r>
              <a:rPr lang="en-US" sz="2800" dirty="0"/>
              <a:t>You </a:t>
            </a:r>
            <a:r>
              <a:rPr lang="en-US" sz="2800" b="1" dirty="0">
                <a:solidFill>
                  <a:schemeClr val="accent3"/>
                </a:solidFill>
              </a:rPr>
              <a:t>CANNOT</a:t>
            </a:r>
            <a:r>
              <a:rPr lang="en-US" sz="2800" dirty="0"/>
              <a:t> perform Pass-The-Hash attacks with </a:t>
            </a:r>
            <a:r>
              <a:rPr lang="en-US" sz="2800" b="1" dirty="0"/>
              <a:t>Net-NTLM</a:t>
            </a:r>
            <a:r>
              <a:rPr lang="en-US" sz="2800" dirty="0"/>
              <a:t> hashes.</a:t>
            </a:r>
          </a:p>
          <a:p>
            <a:pPr lvl="2"/>
            <a:r>
              <a:rPr lang="en-US" sz="2000" dirty="0"/>
              <a:t>NetNTLMv1 v2 and NTLMv1 v2 are the same thing</a:t>
            </a:r>
          </a:p>
          <a:p>
            <a:pPr lvl="2"/>
            <a:endParaRPr lang="en-US" sz="2000" dirty="0"/>
          </a:p>
          <a:p>
            <a:pPr marL="0" indent="0">
              <a:buNone/>
            </a:pPr>
            <a:r>
              <a:rPr lang="en-US" sz="2600" dirty="0"/>
              <a:t>		BUT you can </a:t>
            </a:r>
            <a:r>
              <a:rPr lang="en-US" sz="2600" dirty="0">
                <a:solidFill>
                  <a:schemeClr val="accent1"/>
                </a:solidFill>
              </a:rPr>
              <a:t>RELAY</a:t>
            </a:r>
            <a:r>
              <a:rPr lang="en-US" sz="2600" dirty="0"/>
              <a:t> NTLMv1/v2 hashes!</a:t>
            </a:r>
          </a:p>
          <a:p>
            <a:pPr marL="0" indent="0">
              <a:buNone/>
            </a:pPr>
            <a:endParaRPr lang="en-US" sz="2600" dirty="0"/>
          </a:p>
        </p:txBody>
      </p:sp>
    </p:spTree>
    <p:extLst>
      <p:ext uri="{BB962C8B-B14F-4D97-AF65-F5344CB8AC3E}">
        <p14:creationId xmlns:p14="http://schemas.microsoft.com/office/powerpoint/2010/main" val="3254199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Active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4" name="Graphic 3" descr="Laptop">
            <a:extLst>
              <a:ext uri="{FF2B5EF4-FFF2-40B4-BE49-F238E27FC236}">
                <a16:creationId xmlns:a16="http://schemas.microsoft.com/office/drawing/2014/main" id="{105EACB2-2EEF-4BB4-93C1-81AA4712D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5" name="Arrow: Right 4">
            <a:extLst>
              <a:ext uri="{FF2B5EF4-FFF2-40B4-BE49-F238E27FC236}">
                <a16:creationId xmlns:a16="http://schemas.microsoft.com/office/drawing/2014/main" id="{7EFD7C40-F44B-481F-BB2C-4362699DD371}"/>
              </a:ext>
            </a:extLst>
          </p:cNvPr>
          <p:cNvSpPr/>
          <p:nvPr/>
        </p:nvSpPr>
        <p:spPr>
          <a:xfrm>
            <a:off x="3052224" y="3229034"/>
            <a:ext cx="2694235" cy="103068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Connects</a:t>
            </a:r>
          </a:p>
        </p:txBody>
      </p:sp>
    </p:spTree>
    <p:extLst>
      <p:ext uri="{BB962C8B-B14F-4D97-AF65-F5344CB8AC3E}">
        <p14:creationId xmlns:p14="http://schemas.microsoft.com/office/powerpoint/2010/main" val="1770712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D456EB-7A22-4F2A-88A0-021F1148C4EC}"/>
              </a:ext>
            </a:extLst>
          </p:cNvPr>
          <p:cNvSpPr txBox="1"/>
          <p:nvPr/>
        </p:nvSpPr>
        <p:spPr>
          <a:xfrm>
            <a:off x="184506" y="3429000"/>
            <a:ext cx="3367585" cy="646331"/>
          </a:xfrm>
          <a:prstGeom prst="rect">
            <a:avLst/>
          </a:prstGeom>
          <a:noFill/>
        </p:spPr>
        <p:txBody>
          <a:bodyPr wrap="square" rtlCol="0">
            <a:spAutoFit/>
          </a:bodyPr>
          <a:lstStyle/>
          <a:p>
            <a:r>
              <a:rPr lang="en-US" sz="3600" dirty="0"/>
              <a:t>‘Normal’ </a:t>
            </a:r>
            <a:r>
              <a:rPr lang="en-US" sz="3600" dirty="0" err="1"/>
              <a:t>Auth</a:t>
            </a:r>
            <a:endParaRPr lang="en-US" dirty="0"/>
          </a:p>
        </p:txBody>
      </p:sp>
      <p:pic>
        <p:nvPicPr>
          <p:cNvPr id="3" name="Picture 2">
            <a:extLst>
              <a:ext uri="{FF2B5EF4-FFF2-40B4-BE49-F238E27FC236}">
                <a16:creationId xmlns:a16="http://schemas.microsoft.com/office/drawing/2014/main" id="{AAC17197-25ED-4E21-B089-44870EFB435D}"/>
              </a:ext>
            </a:extLst>
          </p:cNvPr>
          <p:cNvPicPr>
            <a:picLocks noChangeAspect="1"/>
          </p:cNvPicPr>
          <p:nvPr/>
        </p:nvPicPr>
        <p:blipFill>
          <a:blip r:embed="rId2"/>
          <a:stretch>
            <a:fillRect/>
          </a:stretch>
        </p:blipFill>
        <p:spPr>
          <a:xfrm>
            <a:off x="3955774" y="1570741"/>
            <a:ext cx="7909020" cy="4673013"/>
          </a:xfrm>
          <a:prstGeom prst="rect">
            <a:avLst/>
          </a:prstGeom>
        </p:spPr>
      </p:pic>
      <p:sp>
        <p:nvSpPr>
          <p:cNvPr id="6" name="TextBox 5">
            <a:extLst>
              <a:ext uri="{FF2B5EF4-FFF2-40B4-BE49-F238E27FC236}">
                <a16:creationId xmlns:a16="http://schemas.microsoft.com/office/drawing/2014/main" id="{F1DE3694-36D3-455C-A086-0E27DE3CC2A9}"/>
              </a:ext>
            </a:extLst>
          </p:cNvPr>
          <p:cNvSpPr txBox="1"/>
          <p:nvPr/>
        </p:nvSpPr>
        <p:spPr>
          <a:xfrm>
            <a:off x="2431774" y="6609915"/>
            <a:ext cx="7229062" cy="261610"/>
          </a:xfrm>
          <a:prstGeom prst="rect">
            <a:avLst/>
          </a:prstGeom>
          <a:noFill/>
        </p:spPr>
        <p:txBody>
          <a:bodyPr wrap="square" rtlCol="0">
            <a:spAutoFit/>
          </a:bodyPr>
          <a:lstStyle/>
          <a:p>
            <a:r>
              <a:rPr lang="en-US" sz="1100" dirty="0">
                <a:hlinkClick r:id="rId3"/>
              </a:rPr>
              <a:t>https://pen-testing.sans.org/blog/2013/04/25/smb-relay-demystified-and-ntlmv2-pwnage-with-python</a:t>
            </a:r>
            <a:r>
              <a:rPr lang="en-US" sz="1100" dirty="0"/>
              <a:t> </a:t>
            </a:r>
          </a:p>
        </p:txBody>
      </p:sp>
      <p:sp>
        <p:nvSpPr>
          <p:cNvPr id="7" name="Title 1">
            <a:extLst>
              <a:ext uri="{FF2B5EF4-FFF2-40B4-BE49-F238E27FC236}">
                <a16:creationId xmlns:a16="http://schemas.microsoft.com/office/drawing/2014/main" id="{51DEC382-7385-4786-9A09-DD3B2E9F1B07}"/>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Relay Attacks</a:t>
            </a:r>
          </a:p>
        </p:txBody>
      </p:sp>
    </p:spTree>
    <p:extLst>
      <p:ext uri="{BB962C8B-B14F-4D97-AF65-F5344CB8AC3E}">
        <p14:creationId xmlns:p14="http://schemas.microsoft.com/office/powerpoint/2010/main" val="2359152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D456EB-7A22-4F2A-88A0-021F1148C4EC}"/>
              </a:ext>
            </a:extLst>
          </p:cNvPr>
          <p:cNvSpPr txBox="1"/>
          <p:nvPr/>
        </p:nvSpPr>
        <p:spPr>
          <a:xfrm>
            <a:off x="8228780" y="2515176"/>
            <a:ext cx="3903585" cy="2862322"/>
          </a:xfrm>
          <a:prstGeom prst="rect">
            <a:avLst/>
          </a:prstGeom>
          <a:noFill/>
        </p:spPr>
        <p:txBody>
          <a:bodyPr wrap="square" rtlCol="0">
            <a:spAutoFit/>
          </a:bodyPr>
          <a:lstStyle/>
          <a:p>
            <a:r>
              <a:rPr lang="en-US" sz="2000" dirty="0"/>
              <a:t>**requires that SMB signing is disabled</a:t>
            </a:r>
          </a:p>
          <a:p>
            <a:endParaRPr lang="en-US" sz="2000" dirty="0"/>
          </a:p>
          <a:p>
            <a:endParaRPr lang="en-US" sz="2000" dirty="0"/>
          </a:p>
          <a:p>
            <a:r>
              <a:rPr lang="en-US" sz="2000" dirty="0"/>
              <a:t>Responder | Inveigh with</a:t>
            </a:r>
          </a:p>
          <a:p>
            <a:pPr marL="342900" indent="-342900">
              <a:buFont typeface="Arial" panose="020B0604020202020204" pitchFamily="34" charset="0"/>
              <a:buChar char="•"/>
            </a:pPr>
            <a:r>
              <a:rPr lang="en-US" sz="2000" dirty="0"/>
              <a:t>Empire</a:t>
            </a:r>
          </a:p>
          <a:p>
            <a:pPr marL="342900" indent="-342900">
              <a:buFont typeface="Arial" panose="020B0604020202020204" pitchFamily="34" charset="0"/>
              <a:buChar char="•"/>
            </a:pPr>
            <a:r>
              <a:rPr lang="en-US" sz="2000" dirty="0"/>
              <a:t>Metasploit</a:t>
            </a:r>
          </a:p>
          <a:p>
            <a:pPr marL="342900" indent="-342900">
              <a:buFont typeface="Arial" panose="020B0604020202020204" pitchFamily="34" charset="0"/>
              <a:buChar char="•"/>
            </a:pPr>
            <a:r>
              <a:rPr lang="en-US" sz="2000" dirty="0"/>
              <a:t>CME</a:t>
            </a:r>
          </a:p>
          <a:p>
            <a:endParaRPr lang="en-US" sz="2000" dirty="0"/>
          </a:p>
        </p:txBody>
      </p:sp>
      <p:pic>
        <p:nvPicPr>
          <p:cNvPr id="5" name="Picture 4">
            <a:extLst>
              <a:ext uri="{FF2B5EF4-FFF2-40B4-BE49-F238E27FC236}">
                <a16:creationId xmlns:a16="http://schemas.microsoft.com/office/drawing/2014/main" id="{C1AD1803-5A79-4BBA-92C2-22E3B1F0B034}"/>
              </a:ext>
            </a:extLst>
          </p:cNvPr>
          <p:cNvPicPr>
            <a:picLocks noChangeAspect="1"/>
          </p:cNvPicPr>
          <p:nvPr/>
        </p:nvPicPr>
        <p:blipFill>
          <a:blip r:embed="rId2"/>
          <a:stretch>
            <a:fillRect/>
          </a:stretch>
        </p:blipFill>
        <p:spPr>
          <a:xfrm>
            <a:off x="215956" y="1636020"/>
            <a:ext cx="7718170" cy="4695141"/>
          </a:xfrm>
          <a:prstGeom prst="rect">
            <a:avLst/>
          </a:prstGeom>
        </p:spPr>
      </p:pic>
      <p:sp>
        <p:nvSpPr>
          <p:cNvPr id="6" name="TextBox 5">
            <a:extLst>
              <a:ext uri="{FF2B5EF4-FFF2-40B4-BE49-F238E27FC236}">
                <a16:creationId xmlns:a16="http://schemas.microsoft.com/office/drawing/2014/main" id="{24013CEF-C5F1-4507-A6D7-F06CD215BF76}"/>
              </a:ext>
            </a:extLst>
          </p:cNvPr>
          <p:cNvSpPr txBox="1"/>
          <p:nvPr/>
        </p:nvSpPr>
        <p:spPr>
          <a:xfrm>
            <a:off x="2431774" y="6609915"/>
            <a:ext cx="7229062" cy="261610"/>
          </a:xfrm>
          <a:prstGeom prst="rect">
            <a:avLst/>
          </a:prstGeom>
          <a:noFill/>
        </p:spPr>
        <p:txBody>
          <a:bodyPr wrap="square" rtlCol="0">
            <a:spAutoFit/>
          </a:bodyPr>
          <a:lstStyle/>
          <a:p>
            <a:r>
              <a:rPr lang="en-US" sz="1100" dirty="0">
                <a:hlinkClick r:id="rId3"/>
              </a:rPr>
              <a:t>https://pen-testing.sans.org/blog/2013/04/25/smb-relay-demystified-and-ntlmv2-pwnage-with-python</a:t>
            </a:r>
            <a:r>
              <a:rPr lang="en-US" sz="1100" dirty="0"/>
              <a:t> </a:t>
            </a:r>
          </a:p>
        </p:txBody>
      </p:sp>
      <p:sp>
        <p:nvSpPr>
          <p:cNvPr id="9" name="Title 1">
            <a:extLst>
              <a:ext uri="{FF2B5EF4-FFF2-40B4-BE49-F238E27FC236}">
                <a16:creationId xmlns:a16="http://schemas.microsoft.com/office/drawing/2014/main" id="{5D3B9C01-DE4F-48E7-BDA0-0C9BD2932714}"/>
              </a:ext>
            </a:extLst>
          </p:cNvPr>
          <p:cNvSpPr txBox="1">
            <a:spLocks/>
          </p:cNvSpPr>
          <p:nvPr/>
        </p:nvSpPr>
        <p:spPr>
          <a:xfrm>
            <a:off x="1141411" y="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Relay Attacks</a:t>
            </a:r>
          </a:p>
        </p:txBody>
      </p:sp>
    </p:spTree>
    <p:extLst>
      <p:ext uri="{BB962C8B-B14F-4D97-AF65-F5344CB8AC3E}">
        <p14:creationId xmlns:p14="http://schemas.microsoft.com/office/powerpoint/2010/main" val="4251404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D456EB-7A22-4F2A-88A0-021F1148C4EC}"/>
              </a:ext>
            </a:extLst>
          </p:cNvPr>
          <p:cNvSpPr txBox="1"/>
          <p:nvPr/>
        </p:nvSpPr>
        <p:spPr>
          <a:xfrm>
            <a:off x="797286" y="1762373"/>
            <a:ext cx="11304924" cy="4339650"/>
          </a:xfrm>
          <a:prstGeom prst="rect">
            <a:avLst/>
          </a:prstGeom>
          <a:noFill/>
        </p:spPr>
        <p:txBody>
          <a:bodyPr wrap="square" rtlCol="0">
            <a:spAutoFit/>
          </a:bodyPr>
          <a:lstStyle/>
          <a:p>
            <a:r>
              <a:rPr lang="en-US" sz="2800" dirty="0">
                <a:solidFill>
                  <a:schemeClr val="tx1">
                    <a:lumMod val="95000"/>
                  </a:schemeClr>
                </a:solidFill>
              </a:rPr>
              <a:t>“</a:t>
            </a:r>
            <a:r>
              <a:rPr lang="en-US" sz="2800" dirty="0">
                <a:solidFill>
                  <a:srgbClr val="C2FC32"/>
                </a:solidFill>
              </a:rPr>
              <a:t>Responder</a:t>
            </a:r>
            <a:r>
              <a:rPr lang="en-US" sz="2800" dirty="0">
                <a:solidFill>
                  <a:schemeClr val="tx1">
                    <a:lumMod val="95000"/>
                  </a:schemeClr>
                </a:solidFill>
              </a:rPr>
              <a:t> is a LLMNR, NBT-NS and MDNS poisoner, with built-in HTTP/SMB/MSSQL/FTP/LDAP rogue authentication server supporting NTLMv1/NTLMv2/LMv2, Extended Security NTLMSSP and Basic HTTP authentication.”</a:t>
            </a:r>
          </a:p>
          <a:p>
            <a:r>
              <a:rPr lang="en-US" dirty="0">
                <a:hlinkClick r:id="rId2"/>
              </a:rPr>
              <a:t>https://github.com/lgandx/Responder</a:t>
            </a:r>
            <a:endParaRPr lang="en-US" dirty="0"/>
          </a:p>
          <a:p>
            <a:endParaRPr lang="en-US" sz="3600" dirty="0"/>
          </a:p>
          <a:p>
            <a:endParaRPr lang="en-US" sz="3600" dirty="0"/>
          </a:p>
          <a:p>
            <a:r>
              <a:rPr lang="en-US" sz="2800" dirty="0"/>
              <a:t>“</a:t>
            </a:r>
            <a:r>
              <a:rPr lang="en-US" sz="2800" dirty="0">
                <a:solidFill>
                  <a:srgbClr val="C2FC32"/>
                </a:solidFill>
              </a:rPr>
              <a:t>Inveigh</a:t>
            </a:r>
            <a:r>
              <a:rPr lang="en-US" sz="2800" dirty="0"/>
              <a:t> is a Windows PowerShell LLMNR/</a:t>
            </a:r>
            <a:r>
              <a:rPr lang="en-US" sz="2800" dirty="0" err="1"/>
              <a:t>mDNS</a:t>
            </a:r>
            <a:r>
              <a:rPr lang="en-US" sz="2800" dirty="0"/>
              <a:t>/NBNS </a:t>
            </a:r>
            <a:r>
              <a:rPr lang="en-US" sz="2800" dirty="0" err="1"/>
              <a:t>spoofer</a:t>
            </a:r>
            <a:r>
              <a:rPr lang="en-US" sz="2800" dirty="0"/>
              <a:t>/man-in-the-middle tool”</a:t>
            </a:r>
          </a:p>
          <a:p>
            <a:r>
              <a:rPr lang="en-US" dirty="0">
                <a:hlinkClick r:id="rId3"/>
              </a:rPr>
              <a:t>https://github.com/Kevin-Robertson/Inveigh</a:t>
            </a:r>
            <a:r>
              <a:rPr lang="en-US" dirty="0"/>
              <a:t> </a:t>
            </a:r>
          </a:p>
        </p:txBody>
      </p:sp>
      <p:sp>
        <p:nvSpPr>
          <p:cNvPr id="9" name="Title 1">
            <a:extLst>
              <a:ext uri="{FF2B5EF4-FFF2-40B4-BE49-F238E27FC236}">
                <a16:creationId xmlns:a16="http://schemas.microsoft.com/office/drawing/2014/main" id="{365CD007-D04B-4902-9E84-9E2470FA1CA6}"/>
              </a:ext>
            </a:extLst>
          </p:cNvPr>
          <p:cNvSpPr txBox="1">
            <a:spLocks/>
          </p:cNvSpPr>
          <p:nvPr/>
        </p:nvSpPr>
        <p:spPr>
          <a:xfrm>
            <a:off x="1293811" y="15240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bg2">
                    <a:lumMod val="75000"/>
                  </a:schemeClr>
                </a:solidFill>
                <a:latin typeface="+mj-lt"/>
                <a:ea typeface="+mj-ea"/>
                <a:cs typeface="+mj-cs"/>
              </a:defRPr>
            </a:lvl1pPr>
          </a:lstStyle>
          <a:p>
            <a:r>
              <a:rPr lang="en-US" dirty="0"/>
              <a:t>Enter: Responder</a:t>
            </a:r>
          </a:p>
        </p:txBody>
      </p:sp>
    </p:spTree>
    <p:extLst>
      <p:ext uri="{BB962C8B-B14F-4D97-AF65-F5344CB8AC3E}">
        <p14:creationId xmlns:p14="http://schemas.microsoft.com/office/powerpoint/2010/main" val="2800127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52FD-6EC3-42D4-8030-3CB093AD1587}"/>
              </a:ext>
            </a:extLst>
          </p:cNvPr>
          <p:cNvSpPr>
            <a:spLocks noGrp="1"/>
          </p:cNvSpPr>
          <p:nvPr>
            <p:ph type="title"/>
          </p:nvPr>
        </p:nvSpPr>
        <p:spPr/>
        <p:txBody>
          <a:bodyPr/>
          <a:lstStyle/>
          <a:p>
            <a:r>
              <a:rPr lang="en-US" dirty="0"/>
              <a:t>Multi-Relay == Responder++</a:t>
            </a:r>
          </a:p>
        </p:txBody>
      </p:sp>
      <p:sp>
        <p:nvSpPr>
          <p:cNvPr id="3" name="Content Placeholder 2">
            <a:extLst>
              <a:ext uri="{FF2B5EF4-FFF2-40B4-BE49-F238E27FC236}">
                <a16:creationId xmlns:a16="http://schemas.microsoft.com/office/drawing/2014/main" id="{4D80F90F-8403-4808-8000-382C29631C17}"/>
              </a:ext>
            </a:extLst>
          </p:cNvPr>
          <p:cNvSpPr>
            <a:spLocks noGrp="1"/>
          </p:cNvSpPr>
          <p:nvPr>
            <p:ph idx="1"/>
          </p:nvPr>
        </p:nvSpPr>
        <p:spPr>
          <a:xfrm>
            <a:off x="1141410" y="1478569"/>
            <a:ext cx="10391227" cy="5295455"/>
          </a:xfrm>
        </p:spPr>
        <p:txBody>
          <a:bodyPr>
            <a:normAutofit lnSpcReduction="10000"/>
          </a:bodyPr>
          <a:lstStyle/>
          <a:p>
            <a:pPr marL="0" indent="0">
              <a:buNone/>
            </a:pPr>
            <a:r>
              <a:rPr lang="en-US" dirty="0"/>
              <a:t>Requires:</a:t>
            </a:r>
          </a:p>
          <a:p>
            <a:pPr marL="0" indent="0">
              <a:buNone/>
            </a:pPr>
            <a:r>
              <a:rPr lang="en-US" dirty="0"/>
              <a:t>	-SMB Signing set to not mandatory</a:t>
            </a:r>
          </a:p>
          <a:p>
            <a:pPr marL="0" indent="0">
              <a:buNone/>
            </a:pPr>
            <a:r>
              <a:rPr lang="en-US" dirty="0"/>
              <a:t>	-Victim credentials can authenticate to our target</a:t>
            </a:r>
          </a:p>
          <a:p>
            <a:pPr marL="0" indent="0">
              <a:buNone/>
            </a:pPr>
            <a:r>
              <a:rPr lang="en-US" dirty="0"/>
              <a:t>Responder ‘responds’ to all NBT-NS and LLMNR lookups with our IP address</a:t>
            </a:r>
          </a:p>
          <a:p>
            <a:pPr marL="0" indent="0">
              <a:buNone/>
            </a:pPr>
            <a:r>
              <a:rPr lang="en-US" dirty="0"/>
              <a:t>Multi-Relay will:</a:t>
            </a:r>
          </a:p>
          <a:p>
            <a:pPr marL="0" indent="0">
              <a:buNone/>
            </a:pPr>
            <a:r>
              <a:rPr lang="en-US" dirty="0"/>
              <a:t>	Capture the request</a:t>
            </a:r>
          </a:p>
          <a:p>
            <a:pPr marL="0" indent="0">
              <a:buNone/>
            </a:pPr>
            <a:r>
              <a:rPr lang="en-US" dirty="0"/>
              <a:t>	Modify the commands </a:t>
            </a:r>
          </a:p>
          <a:p>
            <a:pPr marL="0" indent="0">
              <a:buNone/>
            </a:pPr>
            <a:r>
              <a:rPr lang="en-US" dirty="0"/>
              <a:t>	Relay the payload to the target</a:t>
            </a:r>
          </a:p>
          <a:p>
            <a:pPr marL="0" indent="0">
              <a:buNone/>
            </a:pPr>
            <a:r>
              <a:rPr lang="en-US" dirty="0"/>
              <a:t>If Successful in the relay, the payload is designed to start an interactive shell on the target machine</a:t>
            </a:r>
          </a:p>
        </p:txBody>
      </p:sp>
    </p:spTree>
    <p:extLst>
      <p:ext uri="{BB962C8B-B14F-4D97-AF65-F5344CB8AC3E}">
        <p14:creationId xmlns:p14="http://schemas.microsoft.com/office/powerpoint/2010/main" val="874237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52FD-6EC3-42D4-8030-3CB093AD1587}"/>
              </a:ext>
            </a:extLst>
          </p:cNvPr>
          <p:cNvSpPr>
            <a:spLocks noGrp="1"/>
          </p:cNvSpPr>
          <p:nvPr>
            <p:ph type="title"/>
          </p:nvPr>
        </p:nvSpPr>
        <p:spPr/>
        <p:txBody>
          <a:bodyPr/>
          <a:lstStyle/>
          <a:p>
            <a:r>
              <a:rPr lang="en-US" dirty="0"/>
              <a:t>Multi-Relay == Responder++</a:t>
            </a:r>
          </a:p>
        </p:txBody>
      </p:sp>
      <p:sp>
        <p:nvSpPr>
          <p:cNvPr id="3" name="Content Placeholder 2">
            <a:extLst>
              <a:ext uri="{FF2B5EF4-FFF2-40B4-BE49-F238E27FC236}">
                <a16:creationId xmlns:a16="http://schemas.microsoft.com/office/drawing/2014/main" id="{4D80F90F-8403-4808-8000-382C29631C17}"/>
              </a:ext>
            </a:extLst>
          </p:cNvPr>
          <p:cNvSpPr>
            <a:spLocks noGrp="1"/>
          </p:cNvSpPr>
          <p:nvPr>
            <p:ph idx="1"/>
          </p:nvPr>
        </p:nvSpPr>
        <p:spPr>
          <a:xfrm>
            <a:off x="1141410" y="1478569"/>
            <a:ext cx="10391227" cy="5295455"/>
          </a:xfrm>
        </p:spPr>
        <p:txBody>
          <a:bodyPr>
            <a:normAutofit lnSpcReduction="10000"/>
          </a:bodyPr>
          <a:lstStyle/>
          <a:p>
            <a:pPr marL="0" indent="0">
              <a:buNone/>
            </a:pPr>
            <a:r>
              <a:rPr lang="en-US" dirty="0"/>
              <a:t>Requires:</a:t>
            </a:r>
          </a:p>
          <a:p>
            <a:pPr marL="0" indent="0">
              <a:buNone/>
            </a:pPr>
            <a:r>
              <a:rPr lang="en-US" dirty="0"/>
              <a:t>	-SMB Signing not mandatory</a:t>
            </a:r>
          </a:p>
          <a:p>
            <a:pPr marL="0" indent="0">
              <a:buNone/>
            </a:pPr>
            <a:r>
              <a:rPr lang="en-US" dirty="0"/>
              <a:t>	-Victim credentials can authenticate to our target</a:t>
            </a:r>
          </a:p>
          <a:p>
            <a:pPr marL="0" indent="0">
              <a:buNone/>
            </a:pPr>
            <a:r>
              <a:rPr lang="en-US" dirty="0"/>
              <a:t>Responder ‘responds’ to all NBT-NS and LLMNR lookups with our IP address</a:t>
            </a:r>
          </a:p>
          <a:p>
            <a:pPr marL="0" indent="0">
              <a:buNone/>
            </a:pPr>
            <a:r>
              <a:rPr lang="en-US" dirty="0"/>
              <a:t>Multi-Relay will:</a:t>
            </a:r>
          </a:p>
          <a:p>
            <a:pPr marL="0" indent="0">
              <a:buNone/>
            </a:pPr>
            <a:r>
              <a:rPr lang="en-US" dirty="0"/>
              <a:t>	Capture the request</a:t>
            </a:r>
          </a:p>
          <a:p>
            <a:pPr marL="0" indent="0">
              <a:buNone/>
            </a:pPr>
            <a:r>
              <a:rPr lang="en-US" dirty="0"/>
              <a:t>	Modify the commands </a:t>
            </a:r>
          </a:p>
          <a:p>
            <a:pPr marL="0" indent="0">
              <a:buNone/>
            </a:pPr>
            <a:r>
              <a:rPr lang="en-US" dirty="0"/>
              <a:t>	Relay the payload to the target</a:t>
            </a:r>
          </a:p>
          <a:p>
            <a:pPr marL="0" indent="0">
              <a:buNone/>
            </a:pPr>
            <a:r>
              <a:rPr lang="en-US" dirty="0"/>
              <a:t>If Successful in the relay, the payload is designed to start an interactive shell on the target machine</a:t>
            </a:r>
          </a:p>
        </p:txBody>
      </p:sp>
      <p:pic>
        <p:nvPicPr>
          <p:cNvPr id="4" name="Picture 3">
            <a:extLst>
              <a:ext uri="{FF2B5EF4-FFF2-40B4-BE49-F238E27FC236}">
                <a16:creationId xmlns:a16="http://schemas.microsoft.com/office/drawing/2014/main" id="{E2F9F7E7-EEF0-4DDD-9C7C-5572231428C4}"/>
              </a:ext>
            </a:extLst>
          </p:cNvPr>
          <p:cNvPicPr>
            <a:picLocks noChangeAspect="1"/>
          </p:cNvPicPr>
          <p:nvPr/>
        </p:nvPicPr>
        <p:blipFill>
          <a:blip r:embed="rId2"/>
          <a:stretch>
            <a:fillRect/>
          </a:stretch>
        </p:blipFill>
        <p:spPr>
          <a:xfrm>
            <a:off x="1141409" y="1056953"/>
            <a:ext cx="9691466" cy="5642426"/>
          </a:xfrm>
          <a:prstGeom prst="rect">
            <a:avLst/>
          </a:prstGeom>
        </p:spPr>
      </p:pic>
    </p:spTree>
    <p:extLst>
      <p:ext uri="{BB962C8B-B14F-4D97-AF65-F5344CB8AC3E}">
        <p14:creationId xmlns:p14="http://schemas.microsoft.com/office/powerpoint/2010/main" val="428233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08F22-E809-4A15-A06E-111F4F0E5B8E}"/>
              </a:ext>
            </a:extLst>
          </p:cNvPr>
          <p:cNvSpPr>
            <a:spLocks noGrp="1"/>
          </p:cNvSpPr>
          <p:nvPr>
            <p:ph type="title"/>
          </p:nvPr>
        </p:nvSpPr>
        <p:spPr/>
        <p:txBody>
          <a:bodyPr/>
          <a:lstStyle/>
          <a:p>
            <a:r>
              <a:rPr lang="en-US" dirty="0"/>
              <a:t>A Class(</a:t>
            </a:r>
            <a:r>
              <a:rPr lang="en-US" dirty="0" err="1"/>
              <a:t>ic</a:t>
            </a:r>
            <a:r>
              <a:rPr lang="en-US" dirty="0"/>
              <a:t>)</a:t>
            </a:r>
            <a:r>
              <a:rPr lang="en-US" dirty="0" err="1"/>
              <a:t>ify</a:t>
            </a:r>
            <a:r>
              <a:rPr lang="en-US" dirty="0"/>
              <a:t> Problem</a:t>
            </a:r>
          </a:p>
        </p:txBody>
      </p:sp>
      <p:sp>
        <p:nvSpPr>
          <p:cNvPr id="3" name="Content Placeholder 2">
            <a:extLst>
              <a:ext uri="{FF2B5EF4-FFF2-40B4-BE49-F238E27FC236}">
                <a16:creationId xmlns:a16="http://schemas.microsoft.com/office/drawing/2014/main" id="{9F71626A-0063-4C9A-BAF6-F82A3290F6CC}"/>
              </a:ext>
            </a:extLst>
          </p:cNvPr>
          <p:cNvSpPr>
            <a:spLocks noGrp="1"/>
          </p:cNvSpPr>
          <p:nvPr>
            <p:ph idx="1"/>
          </p:nvPr>
        </p:nvSpPr>
        <p:spPr>
          <a:xfrm>
            <a:off x="1141410" y="1478570"/>
            <a:ext cx="5527837" cy="4939008"/>
          </a:xfrm>
        </p:spPr>
        <p:txBody>
          <a:bodyPr/>
          <a:lstStyle/>
          <a:p>
            <a:r>
              <a:rPr lang="en-US" dirty="0"/>
              <a:t>If only we could get </a:t>
            </a:r>
            <a:r>
              <a:rPr lang="en-US" dirty="0" err="1"/>
              <a:t>someone|something</a:t>
            </a:r>
            <a:r>
              <a:rPr lang="en-US" dirty="0"/>
              <a:t> to authenticate to us…</a:t>
            </a:r>
          </a:p>
          <a:p>
            <a:r>
              <a:rPr lang="en-US" dirty="0"/>
              <a:t>Remember those ‘active’ classifiers</a:t>
            </a:r>
          </a:p>
          <a:p>
            <a:r>
              <a:rPr lang="en-US" dirty="0"/>
              <a:t>If it looks like a Windows box, talks like a Windows box, I better give it my overprivileged credentials!</a:t>
            </a:r>
          </a:p>
          <a:p>
            <a:endParaRPr lang="en-US" dirty="0"/>
          </a:p>
        </p:txBody>
      </p:sp>
      <p:pic>
        <p:nvPicPr>
          <p:cNvPr id="19458" name="Picture 2" descr="Image result for give it to me meme">
            <a:extLst>
              <a:ext uri="{FF2B5EF4-FFF2-40B4-BE49-F238E27FC236}">
                <a16:creationId xmlns:a16="http://schemas.microsoft.com/office/drawing/2014/main" id="{7C239AEC-1F41-4877-B97B-6955DC59A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191" y="1478570"/>
            <a:ext cx="4146466" cy="414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961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E5E0-6F84-45D9-AE8B-37305E8557A4}"/>
              </a:ext>
            </a:extLst>
          </p:cNvPr>
          <p:cNvSpPr>
            <a:spLocks noGrp="1"/>
          </p:cNvSpPr>
          <p:nvPr>
            <p:ph type="title"/>
          </p:nvPr>
        </p:nvSpPr>
        <p:spPr/>
        <p:txBody>
          <a:bodyPr/>
          <a:lstStyle/>
          <a:p>
            <a:r>
              <a:rPr lang="en-US" dirty="0"/>
              <a:t>The 60 Second </a:t>
            </a:r>
            <a:r>
              <a:rPr lang="en-US" dirty="0" err="1"/>
              <a:t>pwn</a:t>
            </a:r>
            <a:r>
              <a:rPr lang="en-US" dirty="0"/>
              <a:t> : Connect</a:t>
            </a:r>
          </a:p>
        </p:txBody>
      </p:sp>
      <p:pic>
        <p:nvPicPr>
          <p:cNvPr id="4" name="Graphic 3" descr="Hierarchy">
            <a:extLst>
              <a:ext uri="{FF2B5EF4-FFF2-40B4-BE49-F238E27FC236}">
                <a16:creationId xmlns:a16="http://schemas.microsoft.com/office/drawing/2014/main" id="{19F27046-A055-4C7C-AAB7-D973EECA1F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5" name="Graphic 4" descr="Laptop">
            <a:extLst>
              <a:ext uri="{FF2B5EF4-FFF2-40B4-BE49-F238E27FC236}">
                <a16:creationId xmlns:a16="http://schemas.microsoft.com/office/drawing/2014/main" id="{8B11B46C-E410-49B2-AA08-ECFC2E4E66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6" name="Arrow: Right 5">
            <a:extLst>
              <a:ext uri="{FF2B5EF4-FFF2-40B4-BE49-F238E27FC236}">
                <a16:creationId xmlns:a16="http://schemas.microsoft.com/office/drawing/2014/main" id="{7B8817DC-2023-47C8-A97F-5FC76DCCBA22}"/>
              </a:ext>
            </a:extLst>
          </p:cNvPr>
          <p:cNvSpPr/>
          <p:nvPr/>
        </p:nvSpPr>
        <p:spPr>
          <a:xfrm>
            <a:off x="3052224" y="3229034"/>
            <a:ext cx="2694235" cy="103068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Connects</a:t>
            </a:r>
          </a:p>
        </p:txBody>
      </p:sp>
      <p:sp>
        <p:nvSpPr>
          <p:cNvPr id="7" name="TextBox 6">
            <a:extLst>
              <a:ext uri="{FF2B5EF4-FFF2-40B4-BE49-F238E27FC236}">
                <a16:creationId xmlns:a16="http://schemas.microsoft.com/office/drawing/2014/main" id="{C47C5A35-59E0-4579-806C-3D0812463EEF}"/>
              </a:ext>
            </a:extLst>
          </p:cNvPr>
          <p:cNvSpPr txBox="1"/>
          <p:nvPr/>
        </p:nvSpPr>
        <p:spPr>
          <a:xfrm>
            <a:off x="1437718" y="4553188"/>
            <a:ext cx="994168" cy="369332"/>
          </a:xfrm>
          <a:prstGeom prst="rect">
            <a:avLst/>
          </a:prstGeom>
          <a:noFill/>
        </p:spPr>
        <p:txBody>
          <a:bodyPr wrap="square" rtlCol="0">
            <a:spAutoFit/>
          </a:bodyPr>
          <a:lstStyle/>
          <a:p>
            <a:r>
              <a:rPr lang="en-US" dirty="0"/>
              <a:t>Attacker</a:t>
            </a:r>
          </a:p>
        </p:txBody>
      </p:sp>
    </p:spTree>
    <p:extLst>
      <p:ext uri="{BB962C8B-B14F-4D97-AF65-F5344CB8AC3E}">
        <p14:creationId xmlns:p14="http://schemas.microsoft.com/office/powerpoint/2010/main" val="9603342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E5E0-6F84-45D9-AE8B-37305E8557A4}"/>
              </a:ext>
            </a:extLst>
          </p:cNvPr>
          <p:cNvSpPr>
            <a:spLocks noGrp="1"/>
          </p:cNvSpPr>
          <p:nvPr>
            <p:ph type="title"/>
          </p:nvPr>
        </p:nvSpPr>
        <p:spPr/>
        <p:txBody>
          <a:bodyPr/>
          <a:lstStyle/>
          <a:p>
            <a:r>
              <a:rPr lang="en-US" dirty="0"/>
              <a:t>The 60 Second </a:t>
            </a:r>
            <a:r>
              <a:rPr lang="en-US" dirty="0" err="1"/>
              <a:t>pwn</a:t>
            </a:r>
            <a:r>
              <a:rPr lang="en-US" dirty="0"/>
              <a:t> : Setup Relay</a:t>
            </a:r>
          </a:p>
        </p:txBody>
      </p:sp>
      <p:pic>
        <p:nvPicPr>
          <p:cNvPr id="4" name="Graphic 3" descr="Hierarchy">
            <a:extLst>
              <a:ext uri="{FF2B5EF4-FFF2-40B4-BE49-F238E27FC236}">
                <a16:creationId xmlns:a16="http://schemas.microsoft.com/office/drawing/2014/main" id="{19F27046-A055-4C7C-AAB7-D973EECA1F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5" name="Graphic 4" descr="Laptop">
            <a:extLst>
              <a:ext uri="{FF2B5EF4-FFF2-40B4-BE49-F238E27FC236}">
                <a16:creationId xmlns:a16="http://schemas.microsoft.com/office/drawing/2014/main" id="{8B11B46C-E410-49B2-AA08-ECFC2E4E66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6" name="Arrow: Right 5">
            <a:extLst>
              <a:ext uri="{FF2B5EF4-FFF2-40B4-BE49-F238E27FC236}">
                <a16:creationId xmlns:a16="http://schemas.microsoft.com/office/drawing/2014/main" id="{7B8817DC-2023-47C8-A97F-5FC76DCCBA22}"/>
              </a:ext>
            </a:extLst>
          </p:cNvPr>
          <p:cNvSpPr/>
          <p:nvPr/>
        </p:nvSpPr>
        <p:spPr>
          <a:xfrm>
            <a:off x="3052224" y="3229034"/>
            <a:ext cx="2694235" cy="103068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Connects</a:t>
            </a:r>
          </a:p>
        </p:txBody>
      </p:sp>
      <p:sp>
        <p:nvSpPr>
          <p:cNvPr id="3" name="Arrow: Striped Right 2">
            <a:extLst>
              <a:ext uri="{FF2B5EF4-FFF2-40B4-BE49-F238E27FC236}">
                <a16:creationId xmlns:a16="http://schemas.microsoft.com/office/drawing/2014/main" id="{24B8EE26-0BAD-4F07-AE9E-8CEC3E1FDA12}"/>
              </a:ext>
            </a:extLst>
          </p:cNvPr>
          <p:cNvSpPr/>
          <p:nvPr/>
        </p:nvSpPr>
        <p:spPr>
          <a:xfrm>
            <a:off x="2067886" y="4795976"/>
            <a:ext cx="3166844" cy="114732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Relay Target</a:t>
            </a:r>
          </a:p>
        </p:txBody>
      </p:sp>
      <p:sp>
        <p:nvSpPr>
          <p:cNvPr id="7" name="Rectangle 6">
            <a:extLst>
              <a:ext uri="{FF2B5EF4-FFF2-40B4-BE49-F238E27FC236}">
                <a16:creationId xmlns:a16="http://schemas.microsoft.com/office/drawing/2014/main" id="{F6B322E9-3781-47EE-AD39-EE502FC2B414}"/>
              </a:ext>
            </a:extLst>
          </p:cNvPr>
          <p:cNvSpPr/>
          <p:nvPr/>
        </p:nvSpPr>
        <p:spPr>
          <a:xfrm>
            <a:off x="1743770" y="4453824"/>
            <a:ext cx="324116" cy="12247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D93BDA4-6C46-4886-96AE-D88A3BC73922}"/>
              </a:ext>
            </a:extLst>
          </p:cNvPr>
          <p:cNvSpPr txBox="1"/>
          <p:nvPr/>
        </p:nvSpPr>
        <p:spPr>
          <a:xfrm>
            <a:off x="1743769" y="1300294"/>
            <a:ext cx="4883533" cy="1477328"/>
          </a:xfrm>
          <a:prstGeom prst="rect">
            <a:avLst/>
          </a:prstGeom>
          <a:noFill/>
        </p:spPr>
        <p:txBody>
          <a:bodyPr wrap="square" rtlCol="0">
            <a:spAutoFit/>
          </a:bodyPr>
          <a:lstStyle/>
          <a:p>
            <a:r>
              <a:rPr lang="en-US" b="1" dirty="0"/>
              <a:t>Several ways to do this:</a:t>
            </a:r>
          </a:p>
          <a:p>
            <a:r>
              <a:rPr lang="en-US" dirty="0"/>
              <a:t>-Try everything on the /24 we land on</a:t>
            </a:r>
          </a:p>
          <a:p>
            <a:r>
              <a:rPr lang="en-US" dirty="0"/>
              <a:t>-Take IP - 1</a:t>
            </a:r>
          </a:p>
          <a:p>
            <a:r>
              <a:rPr lang="en-US" dirty="0"/>
              <a:t>-Quickly scan the /24 for hosts   (script it up)</a:t>
            </a:r>
          </a:p>
          <a:p>
            <a:r>
              <a:rPr lang="en-US" dirty="0"/>
              <a:t>-Plug / Unplug to keep getting profiled</a:t>
            </a:r>
          </a:p>
        </p:txBody>
      </p:sp>
      <p:sp>
        <p:nvSpPr>
          <p:cNvPr id="9" name="TextBox 8">
            <a:extLst>
              <a:ext uri="{FF2B5EF4-FFF2-40B4-BE49-F238E27FC236}">
                <a16:creationId xmlns:a16="http://schemas.microsoft.com/office/drawing/2014/main" id="{5C66FBEA-36CC-4879-B66E-9082AD0C99F0}"/>
              </a:ext>
            </a:extLst>
          </p:cNvPr>
          <p:cNvSpPr txBox="1"/>
          <p:nvPr/>
        </p:nvSpPr>
        <p:spPr>
          <a:xfrm>
            <a:off x="1437718" y="4553188"/>
            <a:ext cx="994168" cy="369332"/>
          </a:xfrm>
          <a:prstGeom prst="rect">
            <a:avLst/>
          </a:prstGeom>
          <a:noFill/>
        </p:spPr>
        <p:txBody>
          <a:bodyPr wrap="square" rtlCol="0">
            <a:spAutoFit/>
          </a:bodyPr>
          <a:lstStyle/>
          <a:p>
            <a:r>
              <a:rPr lang="en-US" dirty="0"/>
              <a:t>Attacker</a:t>
            </a:r>
          </a:p>
        </p:txBody>
      </p:sp>
    </p:spTree>
    <p:extLst>
      <p:ext uri="{BB962C8B-B14F-4D97-AF65-F5344CB8AC3E}">
        <p14:creationId xmlns:p14="http://schemas.microsoft.com/office/powerpoint/2010/main" val="2965636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E5E0-6F84-45D9-AE8B-37305E8557A4}"/>
              </a:ext>
            </a:extLst>
          </p:cNvPr>
          <p:cNvSpPr>
            <a:spLocks noGrp="1"/>
          </p:cNvSpPr>
          <p:nvPr>
            <p:ph type="title"/>
          </p:nvPr>
        </p:nvSpPr>
        <p:spPr/>
        <p:txBody>
          <a:bodyPr/>
          <a:lstStyle/>
          <a:p>
            <a:r>
              <a:rPr lang="en-US" dirty="0"/>
              <a:t>The 60 Second </a:t>
            </a:r>
            <a:r>
              <a:rPr lang="en-US" dirty="0" err="1"/>
              <a:t>pwn</a:t>
            </a:r>
            <a:r>
              <a:rPr lang="en-US" dirty="0"/>
              <a:t> : Wait…</a:t>
            </a:r>
          </a:p>
        </p:txBody>
      </p:sp>
      <p:pic>
        <p:nvPicPr>
          <p:cNvPr id="4" name="Graphic 3" descr="Hierarchy">
            <a:extLst>
              <a:ext uri="{FF2B5EF4-FFF2-40B4-BE49-F238E27FC236}">
                <a16:creationId xmlns:a16="http://schemas.microsoft.com/office/drawing/2014/main" id="{19F27046-A055-4C7C-AAB7-D973EECA1F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5" name="Graphic 4" descr="Laptop">
            <a:extLst>
              <a:ext uri="{FF2B5EF4-FFF2-40B4-BE49-F238E27FC236}">
                <a16:creationId xmlns:a16="http://schemas.microsoft.com/office/drawing/2014/main" id="{8B11B46C-E410-49B2-AA08-ECFC2E4E66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7" name="Arrow: Left 6">
            <a:extLst>
              <a:ext uri="{FF2B5EF4-FFF2-40B4-BE49-F238E27FC236}">
                <a16:creationId xmlns:a16="http://schemas.microsoft.com/office/drawing/2014/main" id="{750ECE1E-AD22-4107-986D-0355A64BD41C}"/>
              </a:ext>
            </a:extLst>
          </p:cNvPr>
          <p:cNvSpPr/>
          <p:nvPr/>
        </p:nvSpPr>
        <p:spPr>
          <a:xfrm>
            <a:off x="3391640" y="3244442"/>
            <a:ext cx="4344253" cy="115138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Attempts to identify host</a:t>
            </a:r>
          </a:p>
        </p:txBody>
      </p:sp>
      <p:sp>
        <p:nvSpPr>
          <p:cNvPr id="8" name="Arrow: Striped Right 7">
            <a:extLst>
              <a:ext uri="{FF2B5EF4-FFF2-40B4-BE49-F238E27FC236}">
                <a16:creationId xmlns:a16="http://schemas.microsoft.com/office/drawing/2014/main" id="{560D98DF-9AAF-4E91-AD51-5E2A5130DE84}"/>
              </a:ext>
            </a:extLst>
          </p:cNvPr>
          <p:cNvSpPr/>
          <p:nvPr/>
        </p:nvSpPr>
        <p:spPr>
          <a:xfrm>
            <a:off x="2067886" y="4795976"/>
            <a:ext cx="3166844" cy="114732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Relay Target</a:t>
            </a:r>
          </a:p>
        </p:txBody>
      </p:sp>
      <p:sp>
        <p:nvSpPr>
          <p:cNvPr id="10" name="Rectangle 9">
            <a:extLst>
              <a:ext uri="{FF2B5EF4-FFF2-40B4-BE49-F238E27FC236}">
                <a16:creationId xmlns:a16="http://schemas.microsoft.com/office/drawing/2014/main" id="{A2BE946B-2EB0-4720-A20F-6C5C38AA542F}"/>
              </a:ext>
            </a:extLst>
          </p:cNvPr>
          <p:cNvSpPr/>
          <p:nvPr/>
        </p:nvSpPr>
        <p:spPr>
          <a:xfrm>
            <a:off x="1743770" y="4453824"/>
            <a:ext cx="324116" cy="12247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EC7C6C7-CCDD-46E4-91C4-4BA37D26485D}"/>
              </a:ext>
            </a:extLst>
          </p:cNvPr>
          <p:cNvSpPr txBox="1"/>
          <p:nvPr/>
        </p:nvSpPr>
        <p:spPr>
          <a:xfrm>
            <a:off x="1437718" y="4553188"/>
            <a:ext cx="994168" cy="369332"/>
          </a:xfrm>
          <a:prstGeom prst="rect">
            <a:avLst/>
          </a:prstGeom>
          <a:noFill/>
        </p:spPr>
        <p:txBody>
          <a:bodyPr wrap="square" rtlCol="0">
            <a:spAutoFit/>
          </a:bodyPr>
          <a:lstStyle/>
          <a:p>
            <a:r>
              <a:rPr lang="en-US" dirty="0"/>
              <a:t>Attacker</a:t>
            </a:r>
          </a:p>
        </p:txBody>
      </p:sp>
      <p:sp>
        <p:nvSpPr>
          <p:cNvPr id="12" name="Rectangle 11">
            <a:extLst>
              <a:ext uri="{FF2B5EF4-FFF2-40B4-BE49-F238E27FC236}">
                <a16:creationId xmlns:a16="http://schemas.microsoft.com/office/drawing/2014/main" id="{08ED2376-33D2-4509-AE60-7E9C2B9887F7}"/>
              </a:ext>
            </a:extLst>
          </p:cNvPr>
          <p:cNvSpPr/>
          <p:nvPr/>
        </p:nvSpPr>
        <p:spPr>
          <a:xfrm>
            <a:off x="7411777" y="2460288"/>
            <a:ext cx="324116" cy="12247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6741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E5E0-6F84-45D9-AE8B-37305E8557A4}"/>
              </a:ext>
            </a:extLst>
          </p:cNvPr>
          <p:cNvSpPr>
            <a:spLocks noGrp="1"/>
          </p:cNvSpPr>
          <p:nvPr>
            <p:ph type="title"/>
          </p:nvPr>
        </p:nvSpPr>
        <p:spPr/>
        <p:txBody>
          <a:bodyPr/>
          <a:lstStyle/>
          <a:p>
            <a:r>
              <a:rPr lang="en-US" dirty="0"/>
              <a:t>The 60 Second </a:t>
            </a:r>
            <a:r>
              <a:rPr lang="en-US" dirty="0" err="1"/>
              <a:t>pwn</a:t>
            </a:r>
            <a:r>
              <a:rPr lang="en-US" dirty="0"/>
              <a:t> : Wait…</a:t>
            </a:r>
          </a:p>
        </p:txBody>
      </p:sp>
      <p:pic>
        <p:nvPicPr>
          <p:cNvPr id="4" name="Graphic 3" descr="Hierarchy">
            <a:extLst>
              <a:ext uri="{FF2B5EF4-FFF2-40B4-BE49-F238E27FC236}">
                <a16:creationId xmlns:a16="http://schemas.microsoft.com/office/drawing/2014/main" id="{19F27046-A055-4C7C-AAB7-D973EECA1F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5" name="Graphic 4" descr="Laptop">
            <a:extLst>
              <a:ext uri="{FF2B5EF4-FFF2-40B4-BE49-F238E27FC236}">
                <a16:creationId xmlns:a16="http://schemas.microsoft.com/office/drawing/2014/main" id="{8B11B46C-E410-49B2-AA08-ECFC2E4E66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7" name="Arrow: Left 6">
            <a:extLst>
              <a:ext uri="{FF2B5EF4-FFF2-40B4-BE49-F238E27FC236}">
                <a16:creationId xmlns:a16="http://schemas.microsoft.com/office/drawing/2014/main" id="{2E262A49-34CF-4972-90BE-004CBC7A25CD}"/>
              </a:ext>
            </a:extLst>
          </p:cNvPr>
          <p:cNvSpPr/>
          <p:nvPr/>
        </p:nvSpPr>
        <p:spPr>
          <a:xfrm>
            <a:off x="3356790" y="3194108"/>
            <a:ext cx="4344253" cy="115138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Looks at ports/services/domain/etc..</a:t>
            </a:r>
          </a:p>
        </p:txBody>
      </p:sp>
      <p:sp>
        <p:nvSpPr>
          <p:cNvPr id="3" name="TextBox 2">
            <a:extLst>
              <a:ext uri="{FF2B5EF4-FFF2-40B4-BE49-F238E27FC236}">
                <a16:creationId xmlns:a16="http://schemas.microsoft.com/office/drawing/2014/main" id="{C3E12ADA-645A-4020-A021-21A3DB47734A}"/>
              </a:ext>
            </a:extLst>
          </p:cNvPr>
          <p:cNvSpPr txBox="1"/>
          <p:nvPr/>
        </p:nvSpPr>
        <p:spPr>
          <a:xfrm>
            <a:off x="2521488" y="2378468"/>
            <a:ext cx="1992510" cy="646331"/>
          </a:xfrm>
          <a:prstGeom prst="rect">
            <a:avLst/>
          </a:prstGeom>
          <a:noFill/>
        </p:spPr>
        <p:txBody>
          <a:bodyPr wrap="square" rtlCol="0">
            <a:spAutoFit/>
          </a:bodyPr>
          <a:lstStyle/>
          <a:p>
            <a:r>
              <a:rPr lang="en-US" dirty="0"/>
              <a:t>Listening on 135,139,445 </a:t>
            </a:r>
          </a:p>
        </p:txBody>
      </p:sp>
      <p:sp>
        <p:nvSpPr>
          <p:cNvPr id="8" name="Arrow: Striped Right 7">
            <a:extLst>
              <a:ext uri="{FF2B5EF4-FFF2-40B4-BE49-F238E27FC236}">
                <a16:creationId xmlns:a16="http://schemas.microsoft.com/office/drawing/2014/main" id="{90E1F8D6-7749-466A-874D-F784EFADB52D}"/>
              </a:ext>
            </a:extLst>
          </p:cNvPr>
          <p:cNvSpPr/>
          <p:nvPr/>
        </p:nvSpPr>
        <p:spPr>
          <a:xfrm>
            <a:off x="2067886" y="4795976"/>
            <a:ext cx="3166844" cy="114732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Relay Target</a:t>
            </a:r>
          </a:p>
        </p:txBody>
      </p:sp>
      <p:sp>
        <p:nvSpPr>
          <p:cNvPr id="9" name="Rectangle 8">
            <a:extLst>
              <a:ext uri="{FF2B5EF4-FFF2-40B4-BE49-F238E27FC236}">
                <a16:creationId xmlns:a16="http://schemas.microsoft.com/office/drawing/2014/main" id="{1DB00DFC-12BE-4C87-95D3-87BE5CEDD5FD}"/>
              </a:ext>
            </a:extLst>
          </p:cNvPr>
          <p:cNvSpPr/>
          <p:nvPr/>
        </p:nvSpPr>
        <p:spPr>
          <a:xfrm>
            <a:off x="1743770" y="4453824"/>
            <a:ext cx="324116" cy="12247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882DF54-ADA6-475F-96A8-07548E60DD5B}"/>
              </a:ext>
            </a:extLst>
          </p:cNvPr>
          <p:cNvSpPr txBox="1"/>
          <p:nvPr/>
        </p:nvSpPr>
        <p:spPr>
          <a:xfrm>
            <a:off x="1437718" y="4553188"/>
            <a:ext cx="994168" cy="369332"/>
          </a:xfrm>
          <a:prstGeom prst="rect">
            <a:avLst/>
          </a:prstGeom>
          <a:noFill/>
        </p:spPr>
        <p:txBody>
          <a:bodyPr wrap="square" rtlCol="0">
            <a:spAutoFit/>
          </a:bodyPr>
          <a:lstStyle/>
          <a:p>
            <a:r>
              <a:rPr lang="en-US" dirty="0"/>
              <a:t>Attacker</a:t>
            </a:r>
          </a:p>
        </p:txBody>
      </p:sp>
      <p:sp>
        <p:nvSpPr>
          <p:cNvPr id="11" name="Rectangle 10">
            <a:extLst>
              <a:ext uri="{FF2B5EF4-FFF2-40B4-BE49-F238E27FC236}">
                <a16:creationId xmlns:a16="http://schemas.microsoft.com/office/drawing/2014/main" id="{6C863FB1-E301-4C69-97A1-33AFAD89FDA7}"/>
              </a:ext>
            </a:extLst>
          </p:cNvPr>
          <p:cNvSpPr/>
          <p:nvPr/>
        </p:nvSpPr>
        <p:spPr>
          <a:xfrm>
            <a:off x="7411777" y="2460288"/>
            <a:ext cx="324116" cy="12247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3060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Active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4" name="Graphic 3" descr="Laptop">
            <a:extLst>
              <a:ext uri="{FF2B5EF4-FFF2-40B4-BE49-F238E27FC236}">
                <a16:creationId xmlns:a16="http://schemas.microsoft.com/office/drawing/2014/main" id="{105EACB2-2EEF-4BB4-93C1-81AA4712D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3" name="Arrow: Down 2">
            <a:extLst>
              <a:ext uri="{FF2B5EF4-FFF2-40B4-BE49-F238E27FC236}">
                <a16:creationId xmlns:a16="http://schemas.microsoft.com/office/drawing/2014/main" id="{225BE789-F688-4665-94B4-F48740F531B6}"/>
              </a:ext>
            </a:extLst>
          </p:cNvPr>
          <p:cNvSpPr/>
          <p:nvPr/>
        </p:nvSpPr>
        <p:spPr>
          <a:xfrm>
            <a:off x="7091185" y="2580081"/>
            <a:ext cx="644708" cy="147856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81ADEE82-60A7-4ADF-A057-08F869BC7120}"/>
              </a:ext>
            </a:extLst>
          </p:cNvPr>
          <p:cNvSpPr/>
          <p:nvPr/>
        </p:nvSpPr>
        <p:spPr>
          <a:xfrm>
            <a:off x="3391640" y="3244442"/>
            <a:ext cx="4344253" cy="115138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Attempts to identify host</a:t>
            </a:r>
          </a:p>
        </p:txBody>
      </p:sp>
    </p:spTree>
    <p:extLst>
      <p:ext uri="{BB962C8B-B14F-4D97-AF65-F5344CB8AC3E}">
        <p14:creationId xmlns:p14="http://schemas.microsoft.com/office/powerpoint/2010/main" val="41568951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E5E0-6F84-45D9-AE8B-37305E8557A4}"/>
              </a:ext>
            </a:extLst>
          </p:cNvPr>
          <p:cNvSpPr>
            <a:spLocks noGrp="1"/>
          </p:cNvSpPr>
          <p:nvPr>
            <p:ph type="title"/>
          </p:nvPr>
        </p:nvSpPr>
        <p:spPr/>
        <p:txBody>
          <a:bodyPr/>
          <a:lstStyle/>
          <a:p>
            <a:r>
              <a:rPr lang="en-US" dirty="0"/>
              <a:t>The 60 Second </a:t>
            </a:r>
            <a:r>
              <a:rPr lang="en-US" dirty="0" err="1"/>
              <a:t>pwn</a:t>
            </a:r>
            <a:r>
              <a:rPr lang="en-US" dirty="0"/>
              <a:t> : Wait…</a:t>
            </a:r>
          </a:p>
        </p:txBody>
      </p:sp>
      <p:pic>
        <p:nvPicPr>
          <p:cNvPr id="4" name="Graphic 3" descr="Hierarchy">
            <a:extLst>
              <a:ext uri="{FF2B5EF4-FFF2-40B4-BE49-F238E27FC236}">
                <a16:creationId xmlns:a16="http://schemas.microsoft.com/office/drawing/2014/main" id="{19F27046-A055-4C7C-AAB7-D973EECA1F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5" name="Graphic 4" descr="Laptop">
            <a:extLst>
              <a:ext uri="{FF2B5EF4-FFF2-40B4-BE49-F238E27FC236}">
                <a16:creationId xmlns:a16="http://schemas.microsoft.com/office/drawing/2014/main" id="{8B11B46C-E410-49B2-AA08-ECFC2E4E66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7" name="Arrow: Left 6">
            <a:extLst>
              <a:ext uri="{FF2B5EF4-FFF2-40B4-BE49-F238E27FC236}">
                <a16:creationId xmlns:a16="http://schemas.microsoft.com/office/drawing/2014/main" id="{2E262A49-34CF-4972-90BE-004CBC7A25CD}"/>
              </a:ext>
            </a:extLst>
          </p:cNvPr>
          <p:cNvSpPr/>
          <p:nvPr/>
        </p:nvSpPr>
        <p:spPr>
          <a:xfrm>
            <a:off x="3356790" y="3194108"/>
            <a:ext cx="4344253" cy="115138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AUTHENTICATES TO HOST TO PULL PROCESS INFORMATION</a:t>
            </a:r>
          </a:p>
        </p:txBody>
      </p:sp>
      <p:sp>
        <p:nvSpPr>
          <p:cNvPr id="8" name="Arrow: Striped Right 7">
            <a:extLst>
              <a:ext uri="{FF2B5EF4-FFF2-40B4-BE49-F238E27FC236}">
                <a16:creationId xmlns:a16="http://schemas.microsoft.com/office/drawing/2014/main" id="{F2776A80-F654-46CD-95E5-F9D37258D700}"/>
              </a:ext>
            </a:extLst>
          </p:cNvPr>
          <p:cNvSpPr/>
          <p:nvPr/>
        </p:nvSpPr>
        <p:spPr>
          <a:xfrm>
            <a:off x="2067886" y="4795976"/>
            <a:ext cx="3166844" cy="1147320"/>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Relay Target</a:t>
            </a:r>
          </a:p>
        </p:txBody>
      </p:sp>
      <p:sp>
        <p:nvSpPr>
          <p:cNvPr id="9" name="Rectangle 8">
            <a:extLst>
              <a:ext uri="{FF2B5EF4-FFF2-40B4-BE49-F238E27FC236}">
                <a16:creationId xmlns:a16="http://schemas.microsoft.com/office/drawing/2014/main" id="{C4EA89D9-CB7A-4944-BF08-DD2EA2AF9ED8}"/>
              </a:ext>
            </a:extLst>
          </p:cNvPr>
          <p:cNvSpPr/>
          <p:nvPr/>
        </p:nvSpPr>
        <p:spPr>
          <a:xfrm>
            <a:off x="1743770" y="4453824"/>
            <a:ext cx="324116" cy="12247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E5FE517-425B-4815-B359-2B8494655257}"/>
              </a:ext>
            </a:extLst>
          </p:cNvPr>
          <p:cNvSpPr txBox="1"/>
          <p:nvPr/>
        </p:nvSpPr>
        <p:spPr>
          <a:xfrm>
            <a:off x="1437718" y="4553188"/>
            <a:ext cx="994168" cy="369332"/>
          </a:xfrm>
          <a:prstGeom prst="rect">
            <a:avLst/>
          </a:prstGeom>
          <a:noFill/>
        </p:spPr>
        <p:txBody>
          <a:bodyPr wrap="square" rtlCol="0">
            <a:spAutoFit/>
          </a:bodyPr>
          <a:lstStyle/>
          <a:p>
            <a:r>
              <a:rPr lang="en-US" dirty="0"/>
              <a:t>Attacker</a:t>
            </a:r>
          </a:p>
        </p:txBody>
      </p:sp>
      <p:sp>
        <p:nvSpPr>
          <p:cNvPr id="11" name="Rectangle 10">
            <a:extLst>
              <a:ext uri="{FF2B5EF4-FFF2-40B4-BE49-F238E27FC236}">
                <a16:creationId xmlns:a16="http://schemas.microsoft.com/office/drawing/2014/main" id="{536AC4FF-C3BB-41F8-BC2A-9E08260EE405}"/>
              </a:ext>
            </a:extLst>
          </p:cNvPr>
          <p:cNvSpPr/>
          <p:nvPr/>
        </p:nvSpPr>
        <p:spPr>
          <a:xfrm>
            <a:off x="7376927" y="2460288"/>
            <a:ext cx="324116" cy="1224793"/>
          </a:xfrm>
          <a:prstGeom prst="rect">
            <a:avLst/>
          </a:prstGeom>
          <a:solidFill>
            <a:schemeClr val="accent3"/>
          </a:solidFill>
          <a:ln>
            <a:solidFill>
              <a:schemeClr val="accent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7372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E5E0-6F84-45D9-AE8B-37305E8557A4}"/>
              </a:ext>
            </a:extLst>
          </p:cNvPr>
          <p:cNvSpPr>
            <a:spLocks noGrp="1"/>
          </p:cNvSpPr>
          <p:nvPr>
            <p:ph type="title"/>
          </p:nvPr>
        </p:nvSpPr>
        <p:spPr/>
        <p:txBody>
          <a:bodyPr/>
          <a:lstStyle/>
          <a:p>
            <a:r>
              <a:rPr lang="en-US" dirty="0"/>
              <a:t>The 60 Second </a:t>
            </a:r>
            <a:r>
              <a:rPr lang="en-US" dirty="0" err="1"/>
              <a:t>pwn</a:t>
            </a:r>
            <a:r>
              <a:rPr lang="en-US" dirty="0"/>
              <a:t> : </a:t>
            </a:r>
            <a:r>
              <a:rPr lang="en-US" dirty="0" err="1"/>
              <a:t>pWNED</a:t>
            </a:r>
            <a:endParaRPr lang="en-US" dirty="0"/>
          </a:p>
        </p:txBody>
      </p:sp>
      <p:pic>
        <p:nvPicPr>
          <p:cNvPr id="4" name="Graphic 3" descr="Hierarchy">
            <a:extLst>
              <a:ext uri="{FF2B5EF4-FFF2-40B4-BE49-F238E27FC236}">
                <a16:creationId xmlns:a16="http://schemas.microsoft.com/office/drawing/2014/main" id="{19F27046-A055-4C7C-AAB7-D973EECA1F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5" name="Graphic 4" descr="Laptop">
            <a:extLst>
              <a:ext uri="{FF2B5EF4-FFF2-40B4-BE49-F238E27FC236}">
                <a16:creationId xmlns:a16="http://schemas.microsoft.com/office/drawing/2014/main" id="{8B11B46C-E410-49B2-AA08-ECFC2E4E66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3" name="Arrow: Striped Right 2">
            <a:extLst>
              <a:ext uri="{FF2B5EF4-FFF2-40B4-BE49-F238E27FC236}">
                <a16:creationId xmlns:a16="http://schemas.microsoft.com/office/drawing/2014/main" id="{24B8EE26-0BAD-4F07-AE9E-8CEC3E1FDA12}"/>
              </a:ext>
            </a:extLst>
          </p:cNvPr>
          <p:cNvSpPr/>
          <p:nvPr/>
        </p:nvSpPr>
        <p:spPr>
          <a:xfrm>
            <a:off x="2067886" y="4795976"/>
            <a:ext cx="3166844" cy="11473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Relay Target</a:t>
            </a:r>
          </a:p>
        </p:txBody>
      </p:sp>
      <p:sp>
        <p:nvSpPr>
          <p:cNvPr id="7" name="Rectangle 6">
            <a:extLst>
              <a:ext uri="{FF2B5EF4-FFF2-40B4-BE49-F238E27FC236}">
                <a16:creationId xmlns:a16="http://schemas.microsoft.com/office/drawing/2014/main" id="{F6B322E9-3781-47EE-AD39-EE502FC2B414}"/>
              </a:ext>
            </a:extLst>
          </p:cNvPr>
          <p:cNvSpPr/>
          <p:nvPr/>
        </p:nvSpPr>
        <p:spPr>
          <a:xfrm>
            <a:off x="1743770" y="4453824"/>
            <a:ext cx="324116" cy="122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D93BDA4-6C46-4886-96AE-D88A3BC73922}"/>
              </a:ext>
            </a:extLst>
          </p:cNvPr>
          <p:cNvSpPr txBox="1"/>
          <p:nvPr/>
        </p:nvSpPr>
        <p:spPr>
          <a:xfrm>
            <a:off x="1229971" y="1250294"/>
            <a:ext cx="5613376" cy="1477328"/>
          </a:xfrm>
          <a:prstGeom prst="rect">
            <a:avLst/>
          </a:prstGeom>
          <a:noFill/>
        </p:spPr>
        <p:txBody>
          <a:bodyPr wrap="square" rtlCol="0">
            <a:spAutoFit/>
          </a:bodyPr>
          <a:lstStyle/>
          <a:p>
            <a:r>
              <a:rPr lang="en-US" b="1" dirty="0"/>
              <a:t>Store received hash</a:t>
            </a:r>
          </a:p>
          <a:p>
            <a:endParaRPr lang="en-US" b="1" dirty="0"/>
          </a:p>
          <a:p>
            <a:r>
              <a:rPr lang="en-US" b="1" dirty="0"/>
              <a:t>Attempt to Pass-the-hash to target system</a:t>
            </a:r>
          </a:p>
          <a:p>
            <a:endParaRPr lang="en-US" b="1" dirty="0"/>
          </a:p>
          <a:p>
            <a:r>
              <a:rPr lang="en-US" b="1" dirty="0"/>
              <a:t>Get shell? Dump Creds? Take captured hash offline?</a:t>
            </a:r>
            <a:endParaRPr lang="en-US" dirty="0"/>
          </a:p>
        </p:txBody>
      </p:sp>
      <p:sp>
        <p:nvSpPr>
          <p:cNvPr id="9" name="Arrow: Left 8">
            <a:extLst>
              <a:ext uri="{FF2B5EF4-FFF2-40B4-BE49-F238E27FC236}">
                <a16:creationId xmlns:a16="http://schemas.microsoft.com/office/drawing/2014/main" id="{C3E8EBA8-9799-4E4A-A39C-D8AFC541A1F6}"/>
              </a:ext>
            </a:extLst>
          </p:cNvPr>
          <p:cNvSpPr/>
          <p:nvPr/>
        </p:nvSpPr>
        <p:spPr>
          <a:xfrm>
            <a:off x="3356790" y="3194108"/>
            <a:ext cx="4344253" cy="115138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AUTHENTICATES TO HOST TO PULL PROCESS INFORMATION</a:t>
            </a:r>
          </a:p>
        </p:txBody>
      </p:sp>
      <p:sp>
        <p:nvSpPr>
          <p:cNvPr id="10" name="TextBox 9">
            <a:extLst>
              <a:ext uri="{FF2B5EF4-FFF2-40B4-BE49-F238E27FC236}">
                <a16:creationId xmlns:a16="http://schemas.microsoft.com/office/drawing/2014/main" id="{A2E23597-8AFE-41D7-BA08-F697BF2B51B1}"/>
              </a:ext>
            </a:extLst>
          </p:cNvPr>
          <p:cNvSpPr txBox="1"/>
          <p:nvPr/>
        </p:nvSpPr>
        <p:spPr>
          <a:xfrm>
            <a:off x="1437718" y="4553188"/>
            <a:ext cx="994168" cy="369332"/>
          </a:xfrm>
          <a:prstGeom prst="rect">
            <a:avLst/>
          </a:prstGeom>
          <a:noFill/>
        </p:spPr>
        <p:txBody>
          <a:bodyPr wrap="square" rtlCol="0">
            <a:spAutoFit/>
          </a:bodyPr>
          <a:lstStyle/>
          <a:p>
            <a:r>
              <a:rPr lang="en-US" dirty="0"/>
              <a:t>Attacker</a:t>
            </a:r>
          </a:p>
        </p:txBody>
      </p:sp>
      <p:sp>
        <p:nvSpPr>
          <p:cNvPr id="11" name="Rectangle 10">
            <a:extLst>
              <a:ext uri="{FF2B5EF4-FFF2-40B4-BE49-F238E27FC236}">
                <a16:creationId xmlns:a16="http://schemas.microsoft.com/office/drawing/2014/main" id="{712D370D-BCE9-4E90-B141-3D69CF337981}"/>
              </a:ext>
            </a:extLst>
          </p:cNvPr>
          <p:cNvSpPr/>
          <p:nvPr/>
        </p:nvSpPr>
        <p:spPr>
          <a:xfrm>
            <a:off x="7376927" y="2460288"/>
            <a:ext cx="324116" cy="1224793"/>
          </a:xfrm>
          <a:prstGeom prst="rect">
            <a:avLst/>
          </a:prstGeom>
          <a:solidFill>
            <a:schemeClr val="accent3"/>
          </a:solidFill>
          <a:ln>
            <a:solidFill>
              <a:schemeClr val="accent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816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E5E0-6F84-45D9-AE8B-37305E8557A4}"/>
              </a:ext>
            </a:extLst>
          </p:cNvPr>
          <p:cNvSpPr>
            <a:spLocks noGrp="1"/>
          </p:cNvSpPr>
          <p:nvPr>
            <p:ph type="title"/>
          </p:nvPr>
        </p:nvSpPr>
        <p:spPr/>
        <p:txBody>
          <a:bodyPr/>
          <a:lstStyle/>
          <a:p>
            <a:r>
              <a:rPr lang="en-US" dirty="0"/>
              <a:t>We didn’t even have to ask</a:t>
            </a:r>
          </a:p>
        </p:txBody>
      </p:sp>
      <p:pic>
        <p:nvPicPr>
          <p:cNvPr id="4" name="Graphic 3" descr="Hierarchy">
            <a:extLst>
              <a:ext uri="{FF2B5EF4-FFF2-40B4-BE49-F238E27FC236}">
                <a16:creationId xmlns:a16="http://schemas.microsoft.com/office/drawing/2014/main" id="{19F27046-A055-4C7C-AAB7-D973EECA1F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5" name="Graphic 4" descr="Laptop">
            <a:extLst>
              <a:ext uri="{FF2B5EF4-FFF2-40B4-BE49-F238E27FC236}">
                <a16:creationId xmlns:a16="http://schemas.microsoft.com/office/drawing/2014/main" id="{8B11B46C-E410-49B2-AA08-ECFC2E4E66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3" name="Arrow: Striped Right 2">
            <a:extLst>
              <a:ext uri="{FF2B5EF4-FFF2-40B4-BE49-F238E27FC236}">
                <a16:creationId xmlns:a16="http://schemas.microsoft.com/office/drawing/2014/main" id="{24B8EE26-0BAD-4F07-AE9E-8CEC3E1FDA12}"/>
              </a:ext>
            </a:extLst>
          </p:cNvPr>
          <p:cNvSpPr/>
          <p:nvPr/>
        </p:nvSpPr>
        <p:spPr>
          <a:xfrm>
            <a:off x="2067886" y="4795976"/>
            <a:ext cx="3166844" cy="114732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Relay Target</a:t>
            </a:r>
          </a:p>
        </p:txBody>
      </p:sp>
      <p:sp>
        <p:nvSpPr>
          <p:cNvPr id="7" name="Rectangle 6">
            <a:extLst>
              <a:ext uri="{FF2B5EF4-FFF2-40B4-BE49-F238E27FC236}">
                <a16:creationId xmlns:a16="http://schemas.microsoft.com/office/drawing/2014/main" id="{F6B322E9-3781-47EE-AD39-EE502FC2B414}"/>
              </a:ext>
            </a:extLst>
          </p:cNvPr>
          <p:cNvSpPr/>
          <p:nvPr/>
        </p:nvSpPr>
        <p:spPr>
          <a:xfrm>
            <a:off x="1743770" y="4453824"/>
            <a:ext cx="324116" cy="122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D93BDA4-6C46-4886-96AE-D88A3BC73922}"/>
              </a:ext>
            </a:extLst>
          </p:cNvPr>
          <p:cNvSpPr txBox="1"/>
          <p:nvPr/>
        </p:nvSpPr>
        <p:spPr>
          <a:xfrm>
            <a:off x="1229971" y="1250294"/>
            <a:ext cx="5613376" cy="1200329"/>
          </a:xfrm>
          <a:prstGeom prst="rect">
            <a:avLst/>
          </a:prstGeom>
          <a:noFill/>
        </p:spPr>
        <p:txBody>
          <a:bodyPr wrap="square" rtlCol="0">
            <a:spAutoFit/>
          </a:bodyPr>
          <a:lstStyle/>
          <a:p>
            <a:r>
              <a:rPr lang="en-US" b="1" dirty="0"/>
              <a:t>That’s it!</a:t>
            </a:r>
          </a:p>
          <a:p>
            <a:r>
              <a:rPr lang="en-US" b="1" dirty="0"/>
              <a:t>From here we begin the lateral movement game to try and get cleartext creds.</a:t>
            </a:r>
          </a:p>
          <a:p>
            <a:r>
              <a:rPr lang="en-US" b="1" dirty="0"/>
              <a:t>Or change password, create a user</a:t>
            </a:r>
          </a:p>
        </p:txBody>
      </p:sp>
      <p:sp>
        <p:nvSpPr>
          <p:cNvPr id="9" name="Arrow: Left 8">
            <a:extLst>
              <a:ext uri="{FF2B5EF4-FFF2-40B4-BE49-F238E27FC236}">
                <a16:creationId xmlns:a16="http://schemas.microsoft.com/office/drawing/2014/main" id="{C3E8EBA8-9799-4E4A-A39C-D8AFC541A1F6}"/>
              </a:ext>
            </a:extLst>
          </p:cNvPr>
          <p:cNvSpPr/>
          <p:nvPr/>
        </p:nvSpPr>
        <p:spPr>
          <a:xfrm>
            <a:off x="3356790" y="3194108"/>
            <a:ext cx="4344253" cy="1151389"/>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AUTHENTICATES TO HOST TO PULL PROCESS INFORMATION</a:t>
            </a:r>
          </a:p>
        </p:txBody>
      </p:sp>
      <p:sp>
        <p:nvSpPr>
          <p:cNvPr id="10" name="TextBox 9">
            <a:extLst>
              <a:ext uri="{FF2B5EF4-FFF2-40B4-BE49-F238E27FC236}">
                <a16:creationId xmlns:a16="http://schemas.microsoft.com/office/drawing/2014/main" id="{A2E23597-8AFE-41D7-BA08-F697BF2B51B1}"/>
              </a:ext>
            </a:extLst>
          </p:cNvPr>
          <p:cNvSpPr txBox="1"/>
          <p:nvPr/>
        </p:nvSpPr>
        <p:spPr>
          <a:xfrm>
            <a:off x="1437718" y="4553188"/>
            <a:ext cx="994168" cy="369332"/>
          </a:xfrm>
          <a:prstGeom prst="rect">
            <a:avLst/>
          </a:prstGeom>
          <a:noFill/>
        </p:spPr>
        <p:txBody>
          <a:bodyPr wrap="square" rtlCol="0">
            <a:spAutoFit/>
          </a:bodyPr>
          <a:lstStyle/>
          <a:p>
            <a:r>
              <a:rPr lang="en-US" dirty="0"/>
              <a:t>Attacker</a:t>
            </a:r>
          </a:p>
        </p:txBody>
      </p:sp>
      <p:sp>
        <p:nvSpPr>
          <p:cNvPr id="11" name="Rectangle 10">
            <a:extLst>
              <a:ext uri="{FF2B5EF4-FFF2-40B4-BE49-F238E27FC236}">
                <a16:creationId xmlns:a16="http://schemas.microsoft.com/office/drawing/2014/main" id="{712D370D-BCE9-4E90-B141-3D69CF337981}"/>
              </a:ext>
            </a:extLst>
          </p:cNvPr>
          <p:cNvSpPr/>
          <p:nvPr/>
        </p:nvSpPr>
        <p:spPr>
          <a:xfrm>
            <a:off x="7376927" y="2460288"/>
            <a:ext cx="324116" cy="1224793"/>
          </a:xfrm>
          <a:prstGeom prst="rect">
            <a:avLst/>
          </a:prstGeom>
          <a:solidFill>
            <a:schemeClr val="accent3"/>
          </a:solidFill>
          <a:ln>
            <a:solidFill>
              <a:schemeClr val="accent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491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E5E0-6F84-45D9-AE8B-37305E8557A4}"/>
              </a:ext>
            </a:extLst>
          </p:cNvPr>
          <p:cNvSpPr>
            <a:spLocks noGrp="1"/>
          </p:cNvSpPr>
          <p:nvPr>
            <p:ph type="title"/>
          </p:nvPr>
        </p:nvSpPr>
        <p:spPr/>
        <p:txBody>
          <a:bodyPr/>
          <a:lstStyle/>
          <a:p>
            <a:r>
              <a:rPr lang="en-US" dirty="0"/>
              <a:t>It’s a known problem</a:t>
            </a:r>
          </a:p>
        </p:txBody>
      </p:sp>
      <p:sp>
        <p:nvSpPr>
          <p:cNvPr id="8" name="TextBox 7">
            <a:extLst>
              <a:ext uri="{FF2B5EF4-FFF2-40B4-BE49-F238E27FC236}">
                <a16:creationId xmlns:a16="http://schemas.microsoft.com/office/drawing/2014/main" id="{0D93BDA4-6C46-4886-96AE-D88A3BC73922}"/>
              </a:ext>
            </a:extLst>
          </p:cNvPr>
          <p:cNvSpPr txBox="1"/>
          <p:nvPr/>
        </p:nvSpPr>
        <p:spPr>
          <a:xfrm>
            <a:off x="914192" y="1478570"/>
            <a:ext cx="5839156" cy="4801314"/>
          </a:xfrm>
          <a:prstGeom prst="rect">
            <a:avLst/>
          </a:prstGeom>
          <a:noFill/>
        </p:spPr>
        <p:txBody>
          <a:bodyPr wrap="square" rtlCol="0">
            <a:spAutoFit/>
          </a:bodyPr>
          <a:lstStyle/>
          <a:p>
            <a:r>
              <a:rPr lang="en-US" b="1" dirty="0"/>
              <a:t>These devices are usually running with DA </a:t>
            </a:r>
            <a:r>
              <a:rPr lang="en-US" b="1" dirty="0" err="1"/>
              <a:t>privs</a:t>
            </a:r>
            <a:endParaRPr lang="en-US" b="1" dirty="0"/>
          </a:p>
          <a:p>
            <a:r>
              <a:rPr lang="en-US" b="1" dirty="0"/>
              <a:t>Local Admin </a:t>
            </a:r>
            <a:r>
              <a:rPr lang="en-US" b="1" i="1" dirty="0"/>
              <a:t>everywhere</a:t>
            </a:r>
            <a:r>
              <a:rPr lang="en-US" b="1" dirty="0"/>
              <a:t> at least!</a:t>
            </a:r>
          </a:p>
          <a:p>
            <a:endParaRPr lang="en-US" b="1" dirty="0"/>
          </a:p>
          <a:p>
            <a:endParaRPr lang="en-US" b="1" dirty="0"/>
          </a:p>
          <a:p>
            <a:r>
              <a:rPr lang="en-US" b="1" dirty="0"/>
              <a:t>This isn’t new - </a:t>
            </a:r>
          </a:p>
          <a:p>
            <a:r>
              <a:rPr lang="en-US" b="1" dirty="0">
                <a:hlinkClick r:id="rId3"/>
              </a:rPr>
              <a:t>https://blog.rapid7.com/2014/10/14/palo-alto-networks-userid-credential-exposure/</a:t>
            </a:r>
            <a:r>
              <a:rPr lang="en-US" b="1" dirty="0"/>
              <a:t> </a:t>
            </a:r>
          </a:p>
          <a:p>
            <a:endParaRPr lang="en-US" b="1" dirty="0"/>
          </a:p>
          <a:p>
            <a:r>
              <a:rPr lang="en-US" dirty="0"/>
              <a:t>HD Moore wrote ~</a:t>
            </a:r>
            <a:r>
              <a:rPr lang="en-US" b="1" dirty="0"/>
              <a:t> </a:t>
            </a:r>
          </a:p>
          <a:p>
            <a:r>
              <a:rPr lang="en-US" b="1" dirty="0"/>
              <a:t>	</a:t>
            </a:r>
            <a:r>
              <a:rPr lang="en-US" b="1" dirty="0">
                <a:solidFill>
                  <a:schemeClr val="tx2">
                    <a:lumMod val="75000"/>
                  </a:schemeClr>
                </a:solidFill>
              </a:rPr>
              <a:t>The issue applies to almost every systems management product and utility in the Windows Ecosystem</a:t>
            </a:r>
          </a:p>
          <a:p>
            <a:endParaRPr lang="en-US" b="1" dirty="0"/>
          </a:p>
          <a:p>
            <a:endParaRPr lang="en-US" b="1" dirty="0"/>
          </a:p>
          <a:p>
            <a:r>
              <a:rPr lang="en-US" b="1" dirty="0"/>
              <a:t>Hardening Whitepaper</a:t>
            </a:r>
          </a:p>
          <a:p>
            <a:r>
              <a:rPr lang="en-US" dirty="0">
                <a:hlinkClick r:id="rId4"/>
              </a:rPr>
              <a:t>https://hdm.io/writing/Mitigating%20Service%20Account%20Credential%20Theft%20on%20Windows.pdf</a:t>
            </a:r>
            <a:endParaRPr lang="en-US" dirty="0"/>
          </a:p>
          <a:p>
            <a:endParaRPr lang="en-US" dirty="0"/>
          </a:p>
        </p:txBody>
      </p:sp>
      <p:pic>
        <p:nvPicPr>
          <p:cNvPr id="21506" name="Picture 2" descr="Image result for elephant in the room meme">
            <a:extLst>
              <a:ext uri="{FF2B5EF4-FFF2-40B4-BE49-F238E27FC236}">
                <a16:creationId xmlns:a16="http://schemas.microsoft.com/office/drawing/2014/main" id="{4D65317A-3B4A-433A-833C-D15E8700E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7229" y="1556190"/>
            <a:ext cx="4294061" cy="4294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8791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F474-6B5F-4135-9A06-F8E5DA2DA0E6}"/>
              </a:ext>
            </a:extLst>
          </p:cNvPr>
          <p:cNvSpPr>
            <a:spLocks noGrp="1"/>
          </p:cNvSpPr>
          <p:nvPr>
            <p:ph type="title"/>
          </p:nvPr>
        </p:nvSpPr>
        <p:spPr/>
        <p:txBody>
          <a:bodyPr/>
          <a:lstStyle/>
          <a:p>
            <a:r>
              <a:rPr lang="en-US" dirty="0"/>
              <a:t>And that’s not all folks</a:t>
            </a:r>
          </a:p>
        </p:txBody>
      </p:sp>
      <p:sp>
        <p:nvSpPr>
          <p:cNvPr id="3" name="Content Placeholder 2">
            <a:extLst>
              <a:ext uri="{FF2B5EF4-FFF2-40B4-BE49-F238E27FC236}">
                <a16:creationId xmlns:a16="http://schemas.microsoft.com/office/drawing/2014/main" id="{0F78AC37-3D9D-4D08-8AC1-14E16D55BBA7}"/>
              </a:ext>
            </a:extLst>
          </p:cNvPr>
          <p:cNvSpPr>
            <a:spLocks noGrp="1"/>
          </p:cNvSpPr>
          <p:nvPr>
            <p:ph idx="1"/>
          </p:nvPr>
        </p:nvSpPr>
        <p:spPr>
          <a:xfrm>
            <a:off x="1141411" y="1117623"/>
            <a:ext cx="10144211" cy="5379430"/>
          </a:xfrm>
        </p:spPr>
        <p:txBody>
          <a:bodyPr>
            <a:normAutofit fontScale="92500" lnSpcReduction="10000"/>
          </a:bodyPr>
          <a:lstStyle/>
          <a:p>
            <a:r>
              <a:rPr lang="en-US" sz="4000" dirty="0"/>
              <a:t>Auditing tools/services</a:t>
            </a:r>
          </a:p>
          <a:p>
            <a:r>
              <a:rPr lang="en-US" sz="4000" dirty="0"/>
              <a:t>Authenticated Scanners</a:t>
            </a:r>
          </a:p>
          <a:p>
            <a:r>
              <a:rPr lang="en-US" sz="4000" dirty="0"/>
              <a:t>DevOps Host Management tools</a:t>
            </a:r>
          </a:p>
          <a:p>
            <a:r>
              <a:rPr lang="en-US" sz="4000" dirty="0"/>
              <a:t>Admin Scripts</a:t>
            </a:r>
          </a:p>
          <a:p>
            <a:pPr lvl="1"/>
            <a:r>
              <a:rPr lang="en-US" sz="3600" dirty="0"/>
              <a:t>How are you pushing out changes to endpoints?</a:t>
            </a:r>
          </a:p>
          <a:p>
            <a:pPr lvl="1"/>
            <a:endParaRPr lang="en-US" sz="3600" dirty="0"/>
          </a:p>
          <a:p>
            <a:pPr marL="0" indent="0">
              <a:buNone/>
            </a:pPr>
            <a:r>
              <a:rPr lang="en-US" sz="5400" dirty="0">
                <a:solidFill>
                  <a:schemeClr val="tx2"/>
                </a:solidFill>
              </a:rPr>
              <a:t>I’m looking for test cases Hit me up!</a:t>
            </a:r>
          </a:p>
        </p:txBody>
      </p:sp>
    </p:spTree>
    <p:extLst>
      <p:ext uri="{BB962C8B-B14F-4D97-AF65-F5344CB8AC3E}">
        <p14:creationId xmlns:p14="http://schemas.microsoft.com/office/powerpoint/2010/main" val="924933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F474-6B5F-4135-9A06-F8E5DA2DA0E6}"/>
              </a:ext>
            </a:extLst>
          </p:cNvPr>
          <p:cNvSpPr>
            <a:spLocks noGrp="1"/>
          </p:cNvSpPr>
          <p:nvPr>
            <p:ph type="title"/>
          </p:nvPr>
        </p:nvSpPr>
        <p:spPr/>
        <p:txBody>
          <a:bodyPr/>
          <a:lstStyle/>
          <a:p>
            <a:r>
              <a:rPr lang="en-US" dirty="0"/>
              <a:t>Attacks on those service accounts</a:t>
            </a:r>
          </a:p>
        </p:txBody>
      </p:sp>
      <p:sp>
        <p:nvSpPr>
          <p:cNvPr id="3" name="Content Placeholder 2">
            <a:extLst>
              <a:ext uri="{FF2B5EF4-FFF2-40B4-BE49-F238E27FC236}">
                <a16:creationId xmlns:a16="http://schemas.microsoft.com/office/drawing/2014/main" id="{0F78AC37-3D9D-4D08-8AC1-14E16D55BBA7}"/>
              </a:ext>
            </a:extLst>
          </p:cNvPr>
          <p:cNvSpPr>
            <a:spLocks noGrp="1"/>
          </p:cNvSpPr>
          <p:nvPr>
            <p:ph idx="1"/>
          </p:nvPr>
        </p:nvSpPr>
        <p:spPr>
          <a:xfrm>
            <a:off x="1141411" y="2220685"/>
            <a:ext cx="10144211" cy="3931983"/>
          </a:xfrm>
        </p:spPr>
        <p:txBody>
          <a:bodyPr>
            <a:normAutofit/>
          </a:bodyPr>
          <a:lstStyle/>
          <a:p>
            <a:r>
              <a:rPr lang="en-US" sz="3800" dirty="0"/>
              <a:t>Relay Attacks</a:t>
            </a:r>
          </a:p>
          <a:p>
            <a:r>
              <a:rPr lang="en-US" sz="3800" dirty="0"/>
              <a:t>Cracking the password</a:t>
            </a:r>
          </a:p>
          <a:p>
            <a:r>
              <a:rPr lang="en-US" sz="3800" dirty="0"/>
              <a:t>Stealing the token and impersonating the user</a:t>
            </a:r>
          </a:p>
        </p:txBody>
      </p:sp>
    </p:spTree>
    <p:extLst>
      <p:ext uri="{BB962C8B-B14F-4D97-AF65-F5344CB8AC3E}">
        <p14:creationId xmlns:p14="http://schemas.microsoft.com/office/powerpoint/2010/main" val="3462310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F474-6B5F-4135-9A06-F8E5DA2DA0E6}"/>
              </a:ext>
            </a:extLst>
          </p:cNvPr>
          <p:cNvSpPr>
            <a:spLocks noGrp="1"/>
          </p:cNvSpPr>
          <p:nvPr>
            <p:ph type="title"/>
          </p:nvPr>
        </p:nvSpPr>
        <p:spPr/>
        <p:txBody>
          <a:bodyPr/>
          <a:lstStyle/>
          <a:p>
            <a:r>
              <a:rPr lang="en-US" dirty="0"/>
              <a:t>Mitigation</a:t>
            </a:r>
          </a:p>
        </p:txBody>
      </p:sp>
      <p:sp>
        <p:nvSpPr>
          <p:cNvPr id="4" name="TextBox 3">
            <a:extLst>
              <a:ext uri="{FF2B5EF4-FFF2-40B4-BE49-F238E27FC236}">
                <a16:creationId xmlns:a16="http://schemas.microsoft.com/office/drawing/2014/main" id="{CFFEA4ED-BEC4-4F36-B371-01C47987D232}"/>
              </a:ext>
            </a:extLst>
          </p:cNvPr>
          <p:cNvSpPr txBox="1"/>
          <p:nvPr/>
        </p:nvSpPr>
        <p:spPr>
          <a:xfrm>
            <a:off x="959445" y="1291957"/>
            <a:ext cx="10868377" cy="5078313"/>
          </a:xfrm>
          <a:prstGeom prst="rect">
            <a:avLst/>
          </a:prstGeom>
          <a:noFill/>
        </p:spPr>
        <p:txBody>
          <a:bodyPr wrap="square" rtlCol="0">
            <a:spAutoFit/>
          </a:bodyPr>
          <a:lstStyle/>
          <a:p>
            <a:endParaRPr lang="en-US" dirty="0"/>
          </a:p>
          <a:p>
            <a:r>
              <a:rPr lang="en-US" dirty="0"/>
              <a:t>Hardening Kerberos:</a:t>
            </a:r>
          </a:p>
          <a:p>
            <a:r>
              <a:rPr lang="en-US" dirty="0"/>
              <a:t>	Disable weaker HMAC algorithms. Ideally only AES-256 should be enabled</a:t>
            </a:r>
          </a:p>
          <a:p>
            <a:r>
              <a:rPr lang="en-US" dirty="0"/>
              <a:t>	Enable Kerberos Armoring - encrypts the AS-REQ’s with the computer key</a:t>
            </a:r>
          </a:p>
          <a:p>
            <a:endParaRPr lang="en-US" dirty="0"/>
          </a:p>
          <a:p>
            <a:r>
              <a:rPr lang="en-US" dirty="0"/>
              <a:t>Hardening NTLM:</a:t>
            </a:r>
          </a:p>
          <a:p>
            <a:r>
              <a:rPr lang="en-US" dirty="0"/>
              <a:t>	Disable/Restrict NTLM auth inside the domain and only use Kerberos if possible - can do this in group policy</a:t>
            </a:r>
          </a:p>
          <a:p>
            <a:r>
              <a:rPr lang="en-US" dirty="0"/>
              <a:t>	Disable NTLMv1 and force NTLMv2 ~ harder to crack.</a:t>
            </a:r>
          </a:p>
          <a:p>
            <a:r>
              <a:rPr lang="en-US" dirty="0"/>
              <a:t>	Turn on SMB signing everywhere (its on by default ONLY on servers promoted to DC’s)</a:t>
            </a:r>
          </a:p>
          <a:p>
            <a:r>
              <a:rPr lang="en-US" dirty="0"/>
              <a:t>	Disable SMBv1 - (unless you still have windows XP hosts)</a:t>
            </a:r>
          </a:p>
          <a:p>
            <a:r>
              <a:rPr lang="en-US" dirty="0"/>
              <a:t>		Get rid of windows XP hosts!</a:t>
            </a:r>
          </a:p>
          <a:p>
            <a:endParaRPr lang="en-US" dirty="0"/>
          </a:p>
          <a:p>
            <a:r>
              <a:rPr lang="en-US" dirty="0"/>
              <a:t>Service Account Hardening:</a:t>
            </a:r>
          </a:p>
          <a:p>
            <a:r>
              <a:rPr lang="en-US" dirty="0"/>
              <a:t>	Long Complex Passwords - Group Managed Service Accounts can handle auto-magic password changing</a:t>
            </a:r>
          </a:p>
          <a:p>
            <a:r>
              <a:rPr lang="en-US" dirty="0"/>
              <a:t>	Prevent interactive logon types! </a:t>
            </a:r>
          </a:p>
          <a:p>
            <a:r>
              <a:rPr lang="en-US" dirty="0"/>
              <a:t>	Deny access to external resources that support NTLM authentication</a:t>
            </a:r>
          </a:p>
          <a:p>
            <a:r>
              <a:rPr lang="en-US" dirty="0"/>
              <a:t>	Check </a:t>
            </a:r>
            <a:r>
              <a:rPr lang="en-US" dirty="0" err="1"/>
              <a:t>yo</a:t>
            </a:r>
            <a:r>
              <a:rPr lang="en-US" dirty="0"/>
              <a:t> Privilege - least privileges needed.</a:t>
            </a:r>
          </a:p>
          <a:p>
            <a:r>
              <a:rPr lang="en-US" dirty="0"/>
              <a:t>	Account Creation events from service accounts should be red flagged</a:t>
            </a:r>
          </a:p>
        </p:txBody>
      </p:sp>
    </p:spTree>
    <p:extLst>
      <p:ext uri="{BB962C8B-B14F-4D97-AF65-F5344CB8AC3E}">
        <p14:creationId xmlns:p14="http://schemas.microsoft.com/office/powerpoint/2010/main" val="1738523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F474-6B5F-4135-9A06-F8E5DA2DA0E6}"/>
              </a:ext>
            </a:extLst>
          </p:cNvPr>
          <p:cNvSpPr>
            <a:spLocks noGrp="1"/>
          </p:cNvSpPr>
          <p:nvPr>
            <p:ph type="title"/>
          </p:nvPr>
        </p:nvSpPr>
        <p:spPr/>
        <p:txBody>
          <a:bodyPr/>
          <a:lstStyle/>
          <a:p>
            <a:r>
              <a:rPr lang="en-US" dirty="0"/>
              <a:t>Mitigation</a:t>
            </a:r>
          </a:p>
        </p:txBody>
      </p:sp>
      <p:sp>
        <p:nvSpPr>
          <p:cNvPr id="4" name="TextBox 3">
            <a:extLst>
              <a:ext uri="{FF2B5EF4-FFF2-40B4-BE49-F238E27FC236}">
                <a16:creationId xmlns:a16="http://schemas.microsoft.com/office/drawing/2014/main" id="{CFFEA4ED-BEC4-4F36-B371-01C47987D232}"/>
              </a:ext>
            </a:extLst>
          </p:cNvPr>
          <p:cNvSpPr txBox="1"/>
          <p:nvPr/>
        </p:nvSpPr>
        <p:spPr>
          <a:xfrm>
            <a:off x="959446" y="1291957"/>
            <a:ext cx="10498546" cy="4924425"/>
          </a:xfrm>
          <a:prstGeom prst="rect">
            <a:avLst/>
          </a:prstGeom>
          <a:noFill/>
        </p:spPr>
        <p:txBody>
          <a:bodyPr wrap="square" rtlCol="0">
            <a:spAutoFit/>
          </a:bodyPr>
          <a:lstStyle/>
          <a:p>
            <a:endParaRPr lang="en-US" dirty="0"/>
          </a:p>
          <a:p>
            <a:r>
              <a:rPr lang="en-US" dirty="0"/>
              <a:t>Palo’s can disable Client Probing</a:t>
            </a:r>
          </a:p>
          <a:p>
            <a:endParaRPr lang="en-US" dirty="0"/>
          </a:p>
          <a:p>
            <a:r>
              <a:rPr lang="en-US" dirty="0"/>
              <a:t>CA can do the same, and modify the type of authentication it would preform.</a:t>
            </a:r>
          </a:p>
          <a:p>
            <a:endParaRPr lang="en-US" dirty="0"/>
          </a:p>
          <a:p>
            <a:pPr algn="ctr"/>
            <a:r>
              <a:rPr lang="en-US" sz="2800" dirty="0"/>
              <a:t>I would assume others have these types of settings as well?</a:t>
            </a:r>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endParaRPr lang="en-US" sz="2800" dirty="0"/>
          </a:p>
          <a:p>
            <a:pPr algn="ctr"/>
            <a:r>
              <a:rPr lang="en-US" sz="2800" dirty="0">
                <a:solidFill>
                  <a:schemeClr val="tx2"/>
                </a:solidFill>
              </a:rPr>
              <a:t>I need test cases! </a:t>
            </a:r>
          </a:p>
        </p:txBody>
      </p:sp>
      <p:pic>
        <p:nvPicPr>
          <p:cNvPr id="3" name="Picture 2">
            <a:extLst>
              <a:ext uri="{FF2B5EF4-FFF2-40B4-BE49-F238E27FC236}">
                <a16:creationId xmlns:a16="http://schemas.microsoft.com/office/drawing/2014/main" id="{3268F72B-4E31-4CF9-A5FB-1F2EA2373FB8}"/>
              </a:ext>
            </a:extLst>
          </p:cNvPr>
          <p:cNvPicPr>
            <a:picLocks noChangeAspect="1"/>
          </p:cNvPicPr>
          <p:nvPr/>
        </p:nvPicPr>
        <p:blipFill>
          <a:blip r:embed="rId2"/>
          <a:stretch>
            <a:fillRect/>
          </a:stretch>
        </p:blipFill>
        <p:spPr>
          <a:xfrm>
            <a:off x="452972" y="3784243"/>
            <a:ext cx="11282875" cy="1278959"/>
          </a:xfrm>
          <a:prstGeom prst="rect">
            <a:avLst/>
          </a:prstGeom>
        </p:spPr>
      </p:pic>
    </p:spTree>
    <p:extLst>
      <p:ext uri="{BB962C8B-B14F-4D97-AF65-F5344CB8AC3E}">
        <p14:creationId xmlns:p14="http://schemas.microsoft.com/office/powerpoint/2010/main" val="27331125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3425-63B4-48DC-A436-07231526FEE6}"/>
              </a:ext>
            </a:extLst>
          </p:cNvPr>
          <p:cNvSpPr>
            <a:spLocks noGrp="1"/>
          </p:cNvSpPr>
          <p:nvPr>
            <p:ph type="title"/>
          </p:nvPr>
        </p:nvSpPr>
        <p:spPr/>
        <p:txBody>
          <a:bodyPr/>
          <a:lstStyle/>
          <a:p>
            <a:r>
              <a:rPr lang="en-US" dirty="0"/>
              <a:t>Detecting responder</a:t>
            </a:r>
          </a:p>
        </p:txBody>
      </p:sp>
      <p:sp>
        <p:nvSpPr>
          <p:cNvPr id="3" name="Content Placeholder 2">
            <a:extLst>
              <a:ext uri="{FF2B5EF4-FFF2-40B4-BE49-F238E27FC236}">
                <a16:creationId xmlns:a16="http://schemas.microsoft.com/office/drawing/2014/main" id="{75AE36A1-3520-4F43-8DC4-62F57C6D282F}"/>
              </a:ext>
            </a:extLst>
          </p:cNvPr>
          <p:cNvSpPr>
            <a:spLocks noGrp="1"/>
          </p:cNvSpPr>
          <p:nvPr>
            <p:ph idx="1"/>
          </p:nvPr>
        </p:nvSpPr>
        <p:spPr>
          <a:xfrm>
            <a:off x="1141411" y="1478570"/>
            <a:ext cx="10465872" cy="5314117"/>
          </a:xfrm>
        </p:spPr>
        <p:txBody>
          <a:bodyPr>
            <a:normAutofit/>
          </a:bodyPr>
          <a:lstStyle/>
          <a:p>
            <a:r>
              <a:rPr lang="en-US" dirty="0">
                <a:hlinkClick r:id="rId2"/>
              </a:rPr>
              <a:t>https://github.com/Kevin-Robertson/Conveigh</a:t>
            </a:r>
            <a:endParaRPr lang="en-US" dirty="0"/>
          </a:p>
          <a:p>
            <a:pPr marL="0" indent="0">
              <a:buNone/>
            </a:pPr>
            <a:r>
              <a:rPr lang="en-US" dirty="0" err="1"/>
              <a:t>Conveigh</a:t>
            </a:r>
            <a:r>
              <a:rPr lang="en-US" dirty="0"/>
              <a:t> is a Windows PowerShell LLMNR/NBNS </a:t>
            </a:r>
            <a:r>
              <a:rPr lang="en-US" dirty="0" err="1"/>
              <a:t>spoofer</a:t>
            </a:r>
            <a:r>
              <a:rPr lang="en-US" dirty="0"/>
              <a:t> detection tool</a:t>
            </a:r>
          </a:p>
          <a:p>
            <a:pPr marL="0" indent="0">
              <a:buNone/>
            </a:pPr>
            <a:endParaRPr lang="en-US" dirty="0"/>
          </a:p>
          <a:p>
            <a:pPr marL="0" indent="0">
              <a:buNone/>
            </a:pPr>
            <a:r>
              <a:rPr lang="en-US" b="1" dirty="0"/>
              <a:t>Features:</a:t>
            </a:r>
          </a:p>
          <a:p>
            <a:r>
              <a:rPr lang="en-US" dirty="0"/>
              <a:t>Generates and sends IPv4 LLMNR/NBNS requests with random or set hostnames</a:t>
            </a:r>
          </a:p>
          <a:p>
            <a:r>
              <a:rPr lang="en-US" dirty="0"/>
              <a:t>Detects responses to sent IPv4 LLMNR/NBNS requests using a packet sniffer</a:t>
            </a:r>
          </a:p>
          <a:p>
            <a:r>
              <a:rPr lang="en-US" dirty="0"/>
              <a:t>Optionally displays all received IPv4 LLMNR/NBNS requests using a packet sniffer</a:t>
            </a:r>
          </a:p>
          <a:p>
            <a:r>
              <a:rPr lang="en-US" dirty="0"/>
              <a:t>File output</a:t>
            </a:r>
          </a:p>
          <a:p>
            <a:r>
              <a:rPr lang="en-US" dirty="0"/>
              <a:t>Run time control</a:t>
            </a:r>
          </a:p>
          <a:p>
            <a:pPr marL="0" indent="0">
              <a:buNone/>
            </a:pPr>
            <a:endParaRPr lang="en-US" dirty="0"/>
          </a:p>
          <a:p>
            <a:endParaRPr lang="en-US" dirty="0"/>
          </a:p>
        </p:txBody>
      </p:sp>
    </p:spTree>
    <p:extLst>
      <p:ext uri="{BB962C8B-B14F-4D97-AF65-F5344CB8AC3E}">
        <p14:creationId xmlns:p14="http://schemas.microsoft.com/office/powerpoint/2010/main" val="20711711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F474-6B5F-4135-9A06-F8E5DA2DA0E6}"/>
              </a:ext>
            </a:extLst>
          </p:cNvPr>
          <p:cNvSpPr>
            <a:spLocks noGrp="1"/>
          </p:cNvSpPr>
          <p:nvPr>
            <p:ph type="title"/>
          </p:nvPr>
        </p:nvSpPr>
        <p:spPr/>
        <p:txBody>
          <a:bodyPr/>
          <a:lstStyle/>
          <a:p>
            <a:r>
              <a:rPr lang="en-US" dirty="0"/>
              <a:t>General Defense</a:t>
            </a:r>
          </a:p>
        </p:txBody>
      </p:sp>
      <p:sp>
        <p:nvSpPr>
          <p:cNvPr id="4" name="TextBox 3">
            <a:extLst>
              <a:ext uri="{FF2B5EF4-FFF2-40B4-BE49-F238E27FC236}">
                <a16:creationId xmlns:a16="http://schemas.microsoft.com/office/drawing/2014/main" id="{CFFEA4ED-BEC4-4F36-B371-01C47987D232}"/>
              </a:ext>
            </a:extLst>
          </p:cNvPr>
          <p:cNvSpPr txBox="1"/>
          <p:nvPr/>
        </p:nvSpPr>
        <p:spPr>
          <a:xfrm>
            <a:off x="1523966" y="1646521"/>
            <a:ext cx="8840932" cy="4524315"/>
          </a:xfrm>
          <a:prstGeom prst="rect">
            <a:avLst/>
          </a:prstGeom>
          <a:noFill/>
        </p:spPr>
        <p:txBody>
          <a:bodyPr wrap="square" rtlCol="0">
            <a:spAutoFit/>
          </a:bodyPr>
          <a:lstStyle/>
          <a:p>
            <a:r>
              <a:rPr lang="en-US" dirty="0"/>
              <a:t>DAs- quit logging in! - don’t investigate with a DA account!      You could get relayed/captured</a:t>
            </a:r>
          </a:p>
          <a:p>
            <a:endParaRPr lang="en-US" dirty="0"/>
          </a:p>
          <a:p>
            <a:r>
              <a:rPr lang="en-US" dirty="0"/>
              <a:t>Get rid of Local Admin Password Reuse! ~ use LAPS</a:t>
            </a:r>
          </a:p>
          <a:p>
            <a:endParaRPr lang="en-US" dirty="0"/>
          </a:p>
          <a:p>
            <a:r>
              <a:rPr lang="en-US" dirty="0"/>
              <a:t>Overprivileged Domain User accounts, Local Admin everywhere??!?</a:t>
            </a:r>
          </a:p>
          <a:p>
            <a:endParaRPr lang="en-US" dirty="0"/>
          </a:p>
          <a:p>
            <a:r>
              <a:rPr lang="en-US" dirty="0"/>
              <a:t>Trim Service accts from the DA group - backups, av</a:t>
            </a:r>
          </a:p>
          <a:p>
            <a:endParaRPr lang="en-US" dirty="0"/>
          </a:p>
          <a:p>
            <a:r>
              <a:rPr lang="en-US" dirty="0"/>
              <a:t>Change default creds on INTERNAL hosts - web servers, services</a:t>
            </a:r>
          </a:p>
          <a:p>
            <a:endParaRPr lang="en-US" dirty="0"/>
          </a:p>
          <a:p>
            <a:r>
              <a:rPr lang="en-US" dirty="0"/>
              <a:t>Prevent storing/caching credentials ~~ will prevent domain accounts from logging in if you cant reach a DC</a:t>
            </a:r>
          </a:p>
          <a:p>
            <a:endParaRPr lang="en-US" dirty="0"/>
          </a:p>
          <a:p>
            <a:r>
              <a:rPr lang="en-US" dirty="0"/>
              <a:t>Reduce </a:t>
            </a:r>
            <a:r>
              <a:rPr lang="en-US" dirty="0" err="1"/>
              <a:t>PrivilegedGroup</a:t>
            </a:r>
            <a:r>
              <a:rPr lang="en-US" dirty="0"/>
              <a:t> members</a:t>
            </a:r>
          </a:p>
          <a:p>
            <a:r>
              <a:rPr lang="en-US" dirty="0"/>
              <a:t>Stay up-to-date</a:t>
            </a:r>
          </a:p>
          <a:p>
            <a:r>
              <a:rPr lang="en-US" dirty="0"/>
              <a:t>MFA</a:t>
            </a:r>
          </a:p>
        </p:txBody>
      </p:sp>
    </p:spTree>
    <p:extLst>
      <p:ext uri="{BB962C8B-B14F-4D97-AF65-F5344CB8AC3E}">
        <p14:creationId xmlns:p14="http://schemas.microsoft.com/office/powerpoint/2010/main" val="756081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Active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4" name="Graphic 3" descr="Laptop">
            <a:extLst>
              <a:ext uri="{FF2B5EF4-FFF2-40B4-BE49-F238E27FC236}">
                <a16:creationId xmlns:a16="http://schemas.microsoft.com/office/drawing/2014/main" id="{105EACB2-2EEF-4BB4-93C1-81AA4712D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3" name="Arrow: Down 2">
            <a:extLst>
              <a:ext uri="{FF2B5EF4-FFF2-40B4-BE49-F238E27FC236}">
                <a16:creationId xmlns:a16="http://schemas.microsoft.com/office/drawing/2014/main" id="{225BE789-F688-4665-94B4-F48740F531B6}"/>
              </a:ext>
            </a:extLst>
          </p:cNvPr>
          <p:cNvSpPr/>
          <p:nvPr/>
        </p:nvSpPr>
        <p:spPr>
          <a:xfrm>
            <a:off x="7091185" y="2580081"/>
            <a:ext cx="644708" cy="147856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81ADEE82-60A7-4ADF-A057-08F869BC7120}"/>
              </a:ext>
            </a:extLst>
          </p:cNvPr>
          <p:cNvSpPr/>
          <p:nvPr/>
        </p:nvSpPr>
        <p:spPr>
          <a:xfrm>
            <a:off x="3356790" y="3194108"/>
            <a:ext cx="4344253" cy="1151389"/>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Looks at ports/services/domain/etc..</a:t>
            </a:r>
          </a:p>
        </p:txBody>
      </p:sp>
    </p:spTree>
    <p:extLst>
      <p:ext uri="{BB962C8B-B14F-4D97-AF65-F5344CB8AC3E}">
        <p14:creationId xmlns:p14="http://schemas.microsoft.com/office/powerpoint/2010/main" val="21035904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F474-6B5F-4135-9A06-F8E5DA2DA0E6}"/>
              </a:ext>
            </a:extLst>
          </p:cNvPr>
          <p:cNvSpPr>
            <a:spLocks noGrp="1"/>
          </p:cNvSpPr>
          <p:nvPr>
            <p:ph type="title"/>
          </p:nvPr>
        </p:nvSpPr>
        <p:spPr/>
        <p:txBody>
          <a:bodyPr/>
          <a:lstStyle/>
          <a:p>
            <a:r>
              <a:rPr lang="en-US" dirty="0"/>
              <a:t>RTFM</a:t>
            </a:r>
          </a:p>
        </p:txBody>
      </p:sp>
      <p:sp>
        <p:nvSpPr>
          <p:cNvPr id="3" name="Content Placeholder 2">
            <a:extLst>
              <a:ext uri="{FF2B5EF4-FFF2-40B4-BE49-F238E27FC236}">
                <a16:creationId xmlns:a16="http://schemas.microsoft.com/office/drawing/2014/main" id="{0F78AC37-3D9D-4D08-8AC1-14E16D55BBA7}"/>
              </a:ext>
            </a:extLst>
          </p:cNvPr>
          <p:cNvSpPr>
            <a:spLocks noGrp="1"/>
          </p:cNvSpPr>
          <p:nvPr>
            <p:ph idx="1"/>
          </p:nvPr>
        </p:nvSpPr>
        <p:spPr>
          <a:xfrm>
            <a:off x="642540" y="1270660"/>
            <a:ext cx="10906920" cy="5907974"/>
          </a:xfrm>
        </p:spPr>
        <p:txBody>
          <a:bodyPr>
            <a:normAutofit fontScale="70000" lnSpcReduction="20000"/>
          </a:bodyPr>
          <a:lstStyle/>
          <a:p>
            <a:pPr marL="0" indent="0">
              <a:buNone/>
            </a:pPr>
            <a:r>
              <a:rPr lang="en-US" dirty="0">
                <a:hlinkClick r:id="rId2"/>
              </a:rPr>
              <a:t>https://adsecurity.org/?page_id=1821</a:t>
            </a:r>
          </a:p>
          <a:p>
            <a:pPr marL="0" indent="0">
              <a:buNone/>
            </a:pPr>
            <a:r>
              <a:rPr lang="en-US" dirty="0">
                <a:hlinkClick r:id="rId2"/>
              </a:rPr>
              <a:t>https://www.ultimatewindowssecurity.com/securitylog/encyclopedia/event.aspx?eventID=4624</a:t>
            </a:r>
            <a:r>
              <a:rPr lang="en-US" dirty="0"/>
              <a:t> </a:t>
            </a:r>
          </a:p>
          <a:p>
            <a:pPr marL="0" indent="0">
              <a:buNone/>
            </a:pPr>
            <a:r>
              <a:rPr lang="en-US" dirty="0">
                <a:hlinkClick r:id="rId3"/>
              </a:rPr>
              <a:t>https://www.ultimatewindowssecurity.com/securitylog/book/page.aspx?spid=chapter3</a:t>
            </a:r>
            <a:r>
              <a:rPr lang="en-US" dirty="0"/>
              <a:t> </a:t>
            </a:r>
          </a:p>
          <a:p>
            <a:pPr marL="0" indent="0">
              <a:buNone/>
            </a:pPr>
            <a:r>
              <a:rPr lang="en-US" dirty="0">
                <a:hlinkClick r:id="rId4"/>
              </a:rPr>
              <a:t>https://searchwindowsserver.techtarget.com/news/1214635/Tickets-tokens-and-the-Active-Directory-authentication-process</a:t>
            </a:r>
            <a:r>
              <a:rPr lang="en-US" dirty="0"/>
              <a:t> </a:t>
            </a:r>
          </a:p>
          <a:p>
            <a:pPr marL="0" indent="0">
              <a:buNone/>
            </a:pPr>
            <a:r>
              <a:rPr lang="en-US" dirty="0">
                <a:hlinkClick r:id="rId5"/>
              </a:rPr>
              <a:t>https://blog.cobaltstrike.com/2015/12/16/windows-access-tokens-and-alternate-credentials/</a:t>
            </a:r>
            <a:r>
              <a:rPr lang="en-US" dirty="0"/>
              <a:t> </a:t>
            </a:r>
          </a:p>
          <a:p>
            <a:pPr marL="0" indent="0">
              <a:buNone/>
            </a:pPr>
            <a:r>
              <a:rPr lang="en-US" dirty="0">
                <a:hlinkClick r:id="rId6"/>
              </a:rPr>
              <a:t>https://digital-forensics.sans.org/blog/2012/03/21/protecting-privileged-domain-accounts-access-tokens</a:t>
            </a:r>
            <a:r>
              <a:rPr lang="en-US" dirty="0"/>
              <a:t> </a:t>
            </a:r>
          </a:p>
          <a:p>
            <a:pPr marL="0" indent="0">
              <a:buNone/>
            </a:pPr>
            <a:r>
              <a:rPr lang="en-US" dirty="0">
                <a:hlinkClick r:id="rId7"/>
              </a:rPr>
              <a:t>https://docs.microsoft.com/en-us/windows/desktop/secauthz/access-tokens</a:t>
            </a:r>
            <a:r>
              <a:rPr lang="en-US" dirty="0"/>
              <a:t> </a:t>
            </a:r>
          </a:p>
          <a:p>
            <a:pPr marL="0" indent="0">
              <a:buNone/>
            </a:pPr>
            <a:r>
              <a:rPr lang="en-US" dirty="0">
                <a:hlinkClick r:id="rId8"/>
              </a:rPr>
              <a:t>https://en.wikipedia.org/wiki/Access_token</a:t>
            </a:r>
            <a:r>
              <a:rPr lang="en-US" dirty="0"/>
              <a:t> </a:t>
            </a:r>
          </a:p>
          <a:p>
            <a:pPr marL="0" indent="0">
              <a:buNone/>
            </a:pPr>
            <a:r>
              <a:rPr lang="en-US" dirty="0">
                <a:hlinkClick r:id="rId9"/>
              </a:rPr>
              <a:t>https://searchwindowsserver.techtarget.com/news/1217005/SID-filtering-usage-scenarios-and-configuration-for-Active-Directory</a:t>
            </a:r>
            <a:r>
              <a:rPr lang="en-US" dirty="0"/>
              <a:t> </a:t>
            </a:r>
          </a:p>
          <a:p>
            <a:pPr marL="0" indent="0">
              <a:buNone/>
            </a:pPr>
            <a:r>
              <a:rPr lang="en-US" dirty="0">
                <a:hlinkClick r:id="rId10"/>
              </a:rPr>
              <a:t>http://g-laurent.blogspot.com/2017/03/multirelay-20-runas-pivot-svc-and.html</a:t>
            </a:r>
            <a:r>
              <a:rPr lang="en-US" dirty="0"/>
              <a:t> </a:t>
            </a:r>
          </a:p>
          <a:p>
            <a:pPr marL="0" indent="0">
              <a:buNone/>
            </a:pPr>
            <a:r>
              <a:rPr lang="en-US" dirty="0">
                <a:hlinkClick r:id="rId11"/>
              </a:rPr>
              <a:t>https://hdm.io/writing/Mitigating%20Service%20Account%20Credential%20Theft%20on%20Windows.pdf</a:t>
            </a:r>
            <a:r>
              <a:rPr lang="en-US" dirty="0"/>
              <a:t> </a:t>
            </a:r>
          </a:p>
          <a:p>
            <a:pPr marL="0" indent="0">
              <a:buNone/>
            </a:pPr>
            <a:r>
              <a:rPr lang="en-US" dirty="0">
                <a:hlinkClick r:id="rId12"/>
              </a:rPr>
              <a:t>https://www.coalfire.com/The-Coalfire-Blog/August-2018/The-Dangers-Client-Probing-on-Palo-Alto-Firewalls</a:t>
            </a:r>
            <a:r>
              <a:rPr lang="en-US" dirty="0"/>
              <a:t> </a:t>
            </a:r>
          </a:p>
          <a:p>
            <a:pPr marL="0" indent="0">
              <a:buNone/>
            </a:pPr>
            <a:r>
              <a:rPr lang="en-US" dirty="0">
                <a:hlinkClick r:id="rId13"/>
              </a:rPr>
              <a:t>https://byt3bl33d3r.github.io/practical-guide-to-ntlm-relaying-in-2017-aka-getting-a-foothold-in-under-5-minutes.html</a:t>
            </a:r>
            <a:r>
              <a:rPr lang="en-US" dirty="0"/>
              <a:t> </a:t>
            </a:r>
          </a:p>
        </p:txBody>
      </p:sp>
    </p:spTree>
    <p:extLst>
      <p:ext uri="{BB962C8B-B14F-4D97-AF65-F5344CB8AC3E}">
        <p14:creationId xmlns:p14="http://schemas.microsoft.com/office/powerpoint/2010/main" val="36213269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FC6F7-025A-4B77-85F2-6DAA83802F19}"/>
              </a:ext>
            </a:extLst>
          </p:cNvPr>
          <p:cNvSpPr>
            <a:spLocks noGrp="1"/>
          </p:cNvSpPr>
          <p:nvPr>
            <p:ph type="ctrTitle"/>
          </p:nvPr>
        </p:nvSpPr>
        <p:spPr>
          <a:xfrm>
            <a:off x="0" y="1191237"/>
            <a:ext cx="12191999" cy="2319189"/>
          </a:xfrm>
        </p:spPr>
        <p:txBody>
          <a:bodyPr>
            <a:normAutofit fontScale="90000"/>
          </a:bodyPr>
          <a:lstStyle/>
          <a:p>
            <a:pPr algn="ctr"/>
            <a:br>
              <a:rPr lang="en-US" sz="4400" dirty="0"/>
            </a:br>
            <a:r>
              <a:rPr lang="en-US" sz="4400" dirty="0">
                <a:solidFill>
                  <a:schemeClr val="bg2"/>
                </a:solidFill>
              </a:rPr>
              <a:t>Ryan Preston ~ Depth Security</a:t>
            </a:r>
            <a:br>
              <a:rPr lang="en-US" sz="4400" dirty="0"/>
            </a:br>
            <a:br>
              <a:rPr lang="en-US" sz="4400" dirty="0"/>
            </a:br>
            <a:r>
              <a:rPr lang="en-US" sz="4400" dirty="0">
                <a:solidFill>
                  <a:schemeClr val="bg2"/>
                </a:solidFill>
              </a:rPr>
              <a:t>Slides: </a:t>
            </a:r>
            <a:r>
              <a:rPr lang="en-US" sz="4400" dirty="0">
                <a:hlinkClick r:id="rId2"/>
              </a:rPr>
              <a:t>https://github.com/AWSMHACKS</a:t>
            </a:r>
            <a:r>
              <a:rPr lang="en-US" sz="4400" dirty="0"/>
              <a:t> </a:t>
            </a:r>
          </a:p>
        </p:txBody>
      </p:sp>
      <p:sp>
        <p:nvSpPr>
          <p:cNvPr id="4" name="Title 1">
            <a:extLst>
              <a:ext uri="{FF2B5EF4-FFF2-40B4-BE49-F238E27FC236}">
                <a16:creationId xmlns:a16="http://schemas.microsoft.com/office/drawing/2014/main" id="{D58C8046-6833-4883-9773-299B9DF46C79}"/>
              </a:ext>
            </a:extLst>
          </p:cNvPr>
          <p:cNvSpPr txBox="1">
            <a:spLocks/>
          </p:cNvSpPr>
          <p:nvPr/>
        </p:nvSpPr>
        <p:spPr>
          <a:xfrm>
            <a:off x="1" y="3797831"/>
            <a:ext cx="12192000" cy="1360415"/>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chemeClr val="bg2"/>
                </a:solidFill>
              </a:rPr>
              <a:t>Twitter:  </a:t>
            </a:r>
            <a:r>
              <a:rPr lang="en-US" sz="4000" dirty="0">
                <a:solidFill>
                  <a:srgbClr val="C2FC32"/>
                </a:solidFill>
              </a:rPr>
              <a:t>@</a:t>
            </a:r>
            <a:r>
              <a:rPr lang="en-US" sz="4000" dirty="0" err="1">
                <a:solidFill>
                  <a:srgbClr val="C2FC32"/>
                </a:solidFill>
              </a:rPr>
              <a:t>awsmhacks</a:t>
            </a:r>
            <a:r>
              <a:rPr lang="en-US" sz="4000" dirty="0"/>
              <a:t>   </a:t>
            </a:r>
          </a:p>
        </p:txBody>
      </p:sp>
      <p:sp>
        <p:nvSpPr>
          <p:cNvPr id="5" name="Title 1">
            <a:extLst>
              <a:ext uri="{FF2B5EF4-FFF2-40B4-BE49-F238E27FC236}">
                <a16:creationId xmlns:a16="http://schemas.microsoft.com/office/drawing/2014/main" id="{50796D75-ADF4-4C2C-A922-413A0FD4E17D}"/>
              </a:ext>
            </a:extLst>
          </p:cNvPr>
          <p:cNvSpPr txBox="1">
            <a:spLocks/>
          </p:cNvSpPr>
          <p:nvPr/>
        </p:nvSpPr>
        <p:spPr>
          <a:xfrm>
            <a:off x="-1" y="5816991"/>
            <a:ext cx="12191999" cy="689445"/>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dirty="0">
                <a:solidFill>
                  <a:srgbClr val="FFC000"/>
                </a:solidFill>
              </a:rPr>
              <a:t>Slack:  </a:t>
            </a:r>
            <a:r>
              <a:rPr lang="en-US" sz="4000" dirty="0" err="1">
                <a:solidFill>
                  <a:srgbClr val="C2FC32"/>
                </a:solidFill>
              </a:rPr>
              <a:t>awsm</a:t>
            </a:r>
            <a:endParaRPr lang="en-US" sz="4000" dirty="0"/>
          </a:p>
        </p:txBody>
      </p:sp>
    </p:spTree>
    <p:extLst>
      <p:ext uri="{BB962C8B-B14F-4D97-AF65-F5344CB8AC3E}">
        <p14:creationId xmlns:p14="http://schemas.microsoft.com/office/powerpoint/2010/main" val="358158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Active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4" name="Graphic 3" descr="Laptop">
            <a:extLst>
              <a:ext uri="{FF2B5EF4-FFF2-40B4-BE49-F238E27FC236}">
                <a16:creationId xmlns:a16="http://schemas.microsoft.com/office/drawing/2014/main" id="{105EACB2-2EEF-4BB4-93C1-81AA4712D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6" name="Arrow: Left-Right 5">
            <a:extLst>
              <a:ext uri="{FF2B5EF4-FFF2-40B4-BE49-F238E27FC236}">
                <a16:creationId xmlns:a16="http://schemas.microsoft.com/office/drawing/2014/main" id="{81ADEE82-60A7-4ADF-A057-08F869BC7120}"/>
              </a:ext>
            </a:extLst>
          </p:cNvPr>
          <p:cNvSpPr/>
          <p:nvPr/>
        </p:nvSpPr>
        <p:spPr>
          <a:xfrm>
            <a:off x="3356790" y="3194108"/>
            <a:ext cx="4344253" cy="1151389"/>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Agent might push data up</a:t>
            </a:r>
          </a:p>
        </p:txBody>
      </p:sp>
    </p:spTree>
    <p:extLst>
      <p:ext uri="{BB962C8B-B14F-4D97-AF65-F5344CB8AC3E}">
        <p14:creationId xmlns:p14="http://schemas.microsoft.com/office/powerpoint/2010/main" val="3150930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A0188-7017-4879-947D-15B9AF7C12F5}"/>
              </a:ext>
            </a:extLst>
          </p:cNvPr>
          <p:cNvSpPr>
            <a:spLocks noGrp="1"/>
          </p:cNvSpPr>
          <p:nvPr>
            <p:ph type="title"/>
          </p:nvPr>
        </p:nvSpPr>
        <p:spPr/>
        <p:txBody>
          <a:bodyPr/>
          <a:lstStyle/>
          <a:p>
            <a:r>
              <a:rPr lang="en-US" dirty="0"/>
              <a:t>Active Classification</a:t>
            </a:r>
          </a:p>
        </p:txBody>
      </p:sp>
      <p:pic>
        <p:nvPicPr>
          <p:cNvPr id="9" name="Graphic 8" descr="Hierarchy">
            <a:extLst>
              <a:ext uri="{FF2B5EF4-FFF2-40B4-BE49-F238E27FC236}">
                <a16:creationId xmlns:a16="http://schemas.microsoft.com/office/drawing/2014/main" id="{ACE5CC56-18BC-4106-A7E3-C0B8E9A0B1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528" y="731431"/>
            <a:ext cx="6519542" cy="5907300"/>
          </a:xfrm>
          <a:prstGeom prst="rect">
            <a:avLst/>
          </a:prstGeom>
        </p:spPr>
      </p:pic>
      <p:pic>
        <p:nvPicPr>
          <p:cNvPr id="4" name="Graphic 3" descr="Laptop">
            <a:extLst>
              <a:ext uri="{FF2B5EF4-FFF2-40B4-BE49-F238E27FC236}">
                <a16:creationId xmlns:a16="http://schemas.microsoft.com/office/drawing/2014/main" id="{105EACB2-2EEF-4BB4-93C1-81AA4712DD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086" y="2499346"/>
            <a:ext cx="2423174" cy="2423174"/>
          </a:xfrm>
          <a:prstGeom prst="rect">
            <a:avLst/>
          </a:prstGeom>
        </p:spPr>
      </p:pic>
      <p:sp>
        <p:nvSpPr>
          <p:cNvPr id="3" name="Arrow: Down 2">
            <a:extLst>
              <a:ext uri="{FF2B5EF4-FFF2-40B4-BE49-F238E27FC236}">
                <a16:creationId xmlns:a16="http://schemas.microsoft.com/office/drawing/2014/main" id="{225BE789-F688-4665-94B4-F48740F531B6}"/>
              </a:ext>
            </a:extLst>
          </p:cNvPr>
          <p:cNvSpPr/>
          <p:nvPr/>
        </p:nvSpPr>
        <p:spPr>
          <a:xfrm>
            <a:off x="7091185" y="2580081"/>
            <a:ext cx="644708" cy="14785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81ADEE82-60A7-4ADF-A057-08F869BC7120}"/>
              </a:ext>
            </a:extLst>
          </p:cNvPr>
          <p:cNvSpPr/>
          <p:nvPr/>
        </p:nvSpPr>
        <p:spPr>
          <a:xfrm>
            <a:off x="3356790" y="3194108"/>
            <a:ext cx="4344253" cy="115138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Good: Moves out of DMZ//Allows network access</a:t>
            </a:r>
          </a:p>
        </p:txBody>
      </p:sp>
    </p:spTree>
    <p:extLst>
      <p:ext uri="{BB962C8B-B14F-4D97-AF65-F5344CB8AC3E}">
        <p14:creationId xmlns:p14="http://schemas.microsoft.com/office/powerpoint/2010/main" val="3520703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7189</TotalTime>
  <Words>3290</Words>
  <Application>Microsoft Office PowerPoint</Application>
  <PresentationFormat>Widescreen</PresentationFormat>
  <Paragraphs>668</Paragraphs>
  <Slides>71</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Trebuchet MS</vt:lpstr>
      <vt:lpstr>Tw Cen MT</vt:lpstr>
      <vt:lpstr>Wingdings</vt:lpstr>
      <vt:lpstr>Circuit</vt:lpstr>
      <vt:lpstr>Classify Me Please</vt:lpstr>
      <vt:lpstr>What are you protecting?</vt:lpstr>
      <vt:lpstr>There’s an app for that</vt:lpstr>
      <vt:lpstr>Active Classification</vt:lpstr>
      <vt:lpstr>Active Classification</vt:lpstr>
      <vt:lpstr>Active Classification</vt:lpstr>
      <vt:lpstr>Active Classification</vt:lpstr>
      <vt:lpstr>Active Classification</vt:lpstr>
      <vt:lpstr>Active Classification</vt:lpstr>
      <vt:lpstr>Active Classification</vt:lpstr>
      <vt:lpstr>Passive Classification</vt:lpstr>
      <vt:lpstr>Passive Classification</vt:lpstr>
      <vt:lpstr>Passive Classification</vt:lpstr>
      <vt:lpstr>Passive Classification</vt:lpstr>
      <vt:lpstr>Passive Classification</vt:lpstr>
      <vt:lpstr>Passive Classification</vt:lpstr>
      <vt:lpstr>Attackers Mindset</vt:lpstr>
      <vt:lpstr>Attackers Mindset</vt:lpstr>
      <vt:lpstr>Enum yo self</vt:lpstr>
      <vt:lpstr>Enum yo self</vt:lpstr>
      <vt:lpstr>PowerPoint Presentation</vt:lpstr>
      <vt:lpstr>Enum yo self</vt:lpstr>
      <vt:lpstr>Have a list and check it twice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Logon   vs.    Authentication</vt:lpstr>
      <vt:lpstr>PowerPoint Presentation</vt:lpstr>
      <vt:lpstr>Authentication attacks</vt:lpstr>
      <vt:lpstr>Pass the hash</vt:lpstr>
      <vt:lpstr>Pass the hash</vt:lpstr>
      <vt:lpstr>Pass the hash</vt:lpstr>
      <vt:lpstr>PowerPoint Presentation</vt:lpstr>
      <vt:lpstr>PowerPoint Presentation</vt:lpstr>
      <vt:lpstr>Pass the hash</vt:lpstr>
      <vt:lpstr>PowerPoint Presentation</vt:lpstr>
      <vt:lpstr>PowerPoint Presentation</vt:lpstr>
      <vt:lpstr>PowerPoint Presentation</vt:lpstr>
      <vt:lpstr>Multi-Relay == Responder++</vt:lpstr>
      <vt:lpstr>Multi-Relay == Responder++</vt:lpstr>
      <vt:lpstr>A Class(ic)ify Problem</vt:lpstr>
      <vt:lpstr>The 60 Second pwn : Connect</vt:lpstr>
      <vt:lpstr>The 60 Second pwn : Setup Relay</vt:lpstr>
      <vt:lpstr>The 60 Second pwn : Wait…</vt:lpstr>
      <vt:lpstr>The 60 Second pwn : Wait…</vt:lpstr>
      <vt:lpstr>The 60 Second pwn : Wait…</vt:lpstr>
      <vt:lpstr>The 60 Second pwn : pWNED</vt:lpstr>
      <vt:lpstr>We didn’t even have to ask</vt:lpstr>
      <vt:lpstr>It’s a known problem</vt:lpstr>
      <vt:lpstr>And that’s not all folks</vt:lpstr>
      <vt:lpstr>Attacks on those service accounts</vt:lpstr>
      <vt:lpstr>Mitigation</vt:lpstr>
      <vt:lpstr>Mitigation</vt:lpstr>
      <vt:lpstr>Detecting responder</vt:lpstr>
      <vt:lpstr>General Defense</vt:lpstr>
      <vt:lpstr>RTFM</vt:lpstr>
      <vt:lpstr> Ryan Preston ~ Depth Security  Slides: https://github.com/AWSMHACKS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Classify Me Please</dc:title>
  <dc:creator>Ryan Preston</dc:creator>
  <cp:lastModifiedBy>Ryan Preston</cp:lastModifiedBy>
  <cp:revision>60</cp:revision>
  <dcterms:created xsi:type="dcterms:W3CDTF">2018-09-07T15:46:47Z</dcterms:created>
  <dcterms:modified xsi:type="dcterms:W3CDTF">2018-09-12T15:36:24Z</dcterms:modified>
</cp:coreProperties>
</file>